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430" r:id="rId2"/>
    <p:sldId id="443" r:id="rId3"/>
    <p:sldId id="884" r:id="rId4"/>
    <p:sldId id="431" r:id="rId5"/>
    <p:sldId id="989" r:id="rId6"/>
    <p:sldId id="960" r:id="rId7"/>
    <p:sldId id="953" r:id="rId8"/>
    <p:sldId id="961" r:id="rId9"/>
    <p:sldId id="962" r:id="rId10"/>
    <p:sldId id="971" r:id="rId11"/>
    <p:sldId id="979" r:id="rId12"/>
    <p:sldId id="981" r:id="rId13"/>
    <p:sldId id="990" r:id="rId14"/>
    <p:sldId id="972" r:id="rId15"/>
    <p:sldId id="977" r:id="rId16"/>
    <p:sldId id="942" r:id="rId17"/>
    <p:sldId id="885" r:id="rId18"/>
    <p:sldId id="966" r:id="rId19"/>
    <p:sldId id="982" r:id="rId20"/>
    <p:sldId id="967" r:id="rId21"/>
    <p:sldId id="983" r:id="rId22"/>
    <p:sldId id="987" r:id="rId23"/>
    <p:sldId id="968" r:id="rId24"/>
    <p:sldId id="984" r:id="rId25"/>
    <p:sldId id="991" r:id="rId26"/>
    <p:sldId id="969" r:id="rId27"/>
    <p:sldId id="985" r:id="rId28"/>
    <p:sldId id="988" r:id="rId29"/>
    <p:sldId id="970" r:id="rId30"/>
    <p:sldId id="986" r:id="rId31"/>
    <p:sldId id="941" r:id="rId32"/>
    <p:sldId id="887" r:id="rId33"/>
    <p:sldId id="935" r:id="rId34"/>
    <p:sldId id="936" r:id="rId35"/>
    <p:sldId id="937" r:id="rId36"/>
    <p:sldId id="938" r:id="rId37"/>
    <p:sldId id="448" r:id="rId38"/>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2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79388" autoAdjust="0"/>
  </p:normalViewPr>
  <p:slideViewPr>
    <p:cSldViewPr snapToGrid="0" snapToObjects="1" showGuides="1">
      <p:cViewPr varScale="1">
        <p:scale>
          <a:sx n="114" d="100"/>
          <a:sy n="114" d="100"/>
        </p:scale>
        <p:origin x="414" y="114"/>
      </p:cViewPr>
      <p:guideLst>
        <p:guide orient="horz" pos="2160"/>
        <p:guide pos="3840"/>
      </p:guideLst>
    </p:cSldViewPr>
  </p:slideViewPr>
  <p:outlineViewPr>
    <p:cViewPr>
      <p:scale>
        <a:sx n="33" d="100"/>
        <a:sy n="33" d="100"/>
      </p:scale>
      <p:origin x="0" y="-12536"/>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99" d="100"/>
          <a:sy n="99" d="100"/>
        </p:scale>
        <p:origin x="218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CA4474-37FF-469A-AFE9-C87502F3AFEF}"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64718434-F755-4A9D-BF1C-D4AE097BD664}">
      <dgm:prSet phldrT="[Text]" custT="1"/>
      <dgm:spPr/>
      <dgm:t>
        <a:bodyPr/>
        <a:lstStyle/>
        <a:p>
          <a:r>
            <a:rPr lang="en-US" sz="1800" dirty="0"/>
            <a:t>Word</a:t>
          </a:r>
        </a:p>
      </dgm:t>
    </dgm:pt>
    <dgm:pt modelId="{00D8A6C7-328F-4D25-A996-D05946BB6AA8}" type="parTrans" cxnId="{07805CF4-29FE-42E0-A02E-4A114DFBC090}">
      <dgm:prSet/>
      <dgm:spPr/>
      <dgm:t>
        <a:bodyPr/>
        <a:lstStyle/>
        <a:p>
          <a:endParaRPr lang="en-US" sz="1800"/>
        </a:p>
      </dgm:t>
    </dgm:pt>
    <dgm:pt modelId="{F6D21428-8B94-4C3A-8AC6-A03C763B69A2}" type="sibTrans" cxnId="{07805CF4-29FE-42E0-A02E-4A114DFBC090}">
      <dgm:prSet/>
      <dgm:spPr/>
      <dgm:t>
        <a:bodyPr/>
        <a:lstStyle/>
        <a:p>
          <a:endParaRPr lang="en-US" sz="1800"/>
        </a:p>
      </dgm:t>
    </dgm:pt>
    <dgm:pt modelId="{0D9DD002-73D2-49DF-A991-6AC53FF8CC9D}">
      <dgm:prSet phldrT="[Text]" custT="1"/>
      <dgm:spPr/>
      <dgm:t>
        <a:bodyPr/>
        <a:lstStyle/>
        <a:p>
          <a:r>
            <a:rPr lang="en-US" sz="1800" dirty="0"/>
            <a:t>Phrase</a:t>
          </a:r>
        </a:p>
      </dgm:t>
    </dgm:pt>
    <dgm:pt modelId="{81665793-1696-4CCB-A38B-CF54DD24A8DE}" type="parTrans" cxnId="{9BD65F2B-DC2D-4D03-B555-75CB0E135B33}">
      <dgm:prSet/>
      <dgm:spPr/>
      <dgm:t>
        <a:bodyPr/>
        <a:lstStyle/>
        <a:p>
          <a:endParaRPr lang="en-US" sz="1800"/>
        </a:p>
      </dgm:t>
    </dgm:pt>
    <dgm:pt modelId="{03076FF6-639B-447B-B8FB-FA757AAB285B}" type="sibTrans" cxnId="{9BD65F2B-DC2D-4D03-B555-75CB0E135B33}">
      <dgm:prSet/>
      <dgm:spPr/>
      <dgm:t>
        <a:bodyPr/>
        <a:lstStyle/>
        <a:p>
          <a:endParaRPr lang="en-US" sz="1800"/>
        </a:p>
      </dgm:t>
    </dgm:pt>
    <dgm:pt modelId="{9D107012-62EB-44F9-9E5F-2B2C6C1D8B81}">
      <dgm:prSet phldrT="[Text]" custT="1"/>
      <dgm:spPr/>
      <dgm:t>
        <a:bodyPr/>
        <a:lstStyle/>
        <a:p>
          <a:r>
            <a:rPr lang="en-US" sz="1800" dirty="0"/>
            <a:t>Sentence</a:t>
          </a:r>
        </a:p>
      </dgm:t>
    </dgm:pt>
    <dgm:pt modelId="{7338ACB3-6DBA-4E84-BA28-5BDD7F2A01E3}" type="parTrans" cxnId="{5FA5F1CA-4568-4430-BA42-71C9AA818CC6}">
      <dgm:prSet/>
      <dgm:spPr/>
      <dgm:t>
        <a:bodyPr/>
        <a:lstStyle/>
        <a:p>
          <a:endParaRPr lang="en-US" sz="1800"/>
        </a:p>
      </dgm:t>
    </dgm:pt>
    <dgm:pt modelId="{601A5472-A477-4DA2-8BD4-A3B9E4452D85}" type="sibTrans" cxnId="{5FA5F1CA-4568-4430-BA42-71C9AA818CC6}">
      <dgm:prSet/>
      <dgm:spPr/>
      <dgm:t>
        <a:bodyPr/>
        <a:lstStyle/>
        <a:p>
          <a:endParaRPr lang="en-US" sz="1800"/>
        </a:p>
      </dgm:t>
    </dgm:pt>
    <dgm:pt modelId="{DA7FA9FD-1D0C-4273-BF8D-795F23F3F02C}">
      <dgm:prSet phldrT="[Text]" custT="1"/>
      <dgm:spPr/>
      <dgm:t>
        <a:bodyPr/>
        <a:lstStyle/>
        <a:p>
          <a:r>
            <a:rPr lang="en-US" sz="1800" dirty="0"/>
            <a:t>Sentence</a:t>
          </a:r>
        </a:p>
      </dgm:t>
    </dgm:pt>
    <dgm:pt modelId="{D863E828-5600-412D-B591-D70376001B14}" type="parTrans" cxnId="{62554B3D-2748-4687-9A2D-B7494EA7EF80}">
      <dgm:prSet/>
      <dgm:spPr/>
      <dgm:t>
        <a:bodyPr/>
        <a:lstStyle/>
        <a:p>
          <a:endParaRPr lang="en-US" sz="1800"/>
        </a:p>
      </dgm:t>
    </dgm:pt>
    <dgm:pt modelId="{1DABD34C-B4B0-4CD9-BDD7-09AEDBFAFC59}" type="sibTrans" cxnId="{62554B3D-2748-4687-9A2D-B7494EA7EF80}">
      <dgm:prSet/>
      <dgm:spPr/>
      <dgm:t>
        <a:bodyPr/>
        <a:lstStyle/>
        <a:p>
          <a:endParaRPr lang="en-US" sz="1800"/>
        </a:p>
      </dgm:t>
    </dgm:pt>
    <dgm:pt modelId="{08D9DB69-1BAF-4092-AD03-8102777684A3}">
      <dgm:prSet phldrT="[Text]" custT="1"/>
      <dgm:spPr/>
      <dgm:t>
        <a:bodyPr/>
        <a:lstStyle/>
        <a:p>
          <a:r>
            <a:rPr lang="en-US" sz="1800" dirty="0"/>
            <a:t>Phrase</a:t>
          </a:r>
        </a:p>
      </dgm:t>
    </dgm:pt>
    <dgm:pt modelId="{6D31AD82-ED21-4DF5-B17A-9920011AB8CA}" type="parTrans" cxnId="{8DBA1330-9795-4D10-ABB9-535B20AB0DA3}">
      <dgm:prSet/>
      <dgm:spPr/>
      <dgm:t>
        <a:bodyPr/>
        <a:lstStyle/>
        <a:p>
          <a:endParaRPr lang="en-US" sz="1800"/>
        </a:p>
      </dgm:t>
    </dgm:pt>
    <dgm:pt modelId="{BC2AA34E-FCB4-4C07-B720-B6E48C3EE18D}" type="sibTrans" cxnId="{8DBA1330-9795-4D10-ABB9-535B20AB0DA3}">
      <dgm:prSet/>
      <dgm:spPr/>
      <dgm:t>
        <a:bodyPr/>
        <a:lstStyle/>
        <a:p>
          <a:endParaRPr lang="en-US" sz="1800"/>
        </a:p>
      </dgm:t>
    </dgm:pt>
    <dgm:pt modelId="{E64F4A40-370A-44B3-90BC-779DCDD2A436}">
      <dgm:prSet phldrT="[Text]" custT="1"/>
      <dgm:spPr/>
      <dgm:t>
        <a:bodyPr/>
        <a:lstStyle/>
        <a:p>
          <a:r>
            <a:rPr lang="en-US" sz="1800" dirty="0"/>
            <a:t>Sentence</a:t>
          </a:r>
        </a:p>
      </dgm:t>
    </dgm:pt>
    <dgm:pt modelId="{E15052DC-11EE-45B8-963B-A3E55CF485EA}" type="parTrans" cxnId="{E4D594DA-ECD0-47BA-BC20-93BA9D2B0597}">
      <dgm:prSet/>
      <dgm:spPr/>
      <dgm:t>
        <a:bodyPr/>
        <a:lstStyle/>
        <a:p>
          <a:endParaRPr lang="en-US" sz="1800"/>
        </a:p>
      </dgm:t>
    </dgm:pt>
    <dgm:pt modelId="{106532CF-7118-4B14-8FFB-F98B51DBAF3E}" type="sibTrans" cxnId="{E4D594DA-ECD0-47BA-BC20-93BA9D2B0597}">
      <dgm:prSet/>
      <dgm:spPr/>
      <dgm:t>
        <a:bodyPr/>
        <a:lstStyle/>
        <a:p>
          <a:endParaRPr lang="en-US" sz="1800"/>
        </a:p>
      </dgm:t>
    </dgm:pt>
    <dgm:pt modelId="{C4F63D29-EBFF-41F1-B582-29F8096BBF1E}" type="pres">
      <dgm:prSet presAssocID="{35CA4474-37FF-469A-AFE9-C87502F3AFEF}" presName="hierChild1" presStyleCnt="0">
        <dgm:presLayoutVars>
          <dgm:chPref val="1"/>
          <dgm:dir/>
          <dgm:animOne val="branch"/>
          <dgm:animLvl val="lvl"/>
          <dgm:resizeHandles/>
        </dgm:presLayoutVars>
      </dgm:prSet>
      <dgm:spPr/>
    </dgm:pt>
    <dgm:pt modelId="{58FF16C2-1A06-415F-ADEE-C24E787F5EA5}" type="pres">
      <dgm:prSet presAssocID="{64718434-F755-4A9D-BF1C-D4AE097BD664}" presName="hierRoot1" presStyleCnt="0"/>
      <dgm:spPr/>
    </dgm:pt>
    <dgm:pt modelId="{26C045FA-82BA-4E0E-BBED-2E98AAE4DCFA}" type="pres">
      <dgm:prSet presAssocID="{64718434-F755-4A9D-BF1C-D4AE097BD664}" presName="composite" presStyleCnt="0"/>
      <dgm:spPr/>
    </dgm:pt>
    <dgm:pt modelId="{E97F3DE6-031E-4A4E-8A50-61A8E42CE3DC}" type="pres">
      <dgm:prSet presAssocID="{64718434-F755-4A9D-BF1C-D4AE097BD664}" presName="image" presStyleLbl="node0" presStyleIdx="0" presStyleCnt="1"/>
      <dgm:spPr/>
    </dgm:pt>
    <dgm:pt modelId="{4B366DCB-B5D4-4A13-956D-0532C627C28A}" type="pres">
      <dgm:prSet presAssocID="{64718434-F755-4A9D-BF1C-D4AE097BD664}" presName="text" presStyleLbl="revTx" presStyleIdx="0" presStyleCnt="6">
        <dgm:presLayoutVars>
          <dgm:chPref val="3"/>
        </dgm:presLayoutVars>
      </dgm:prSet>
      <dgm:spPr/>
    </dgm:pt>
    <dgm:pt modelId="{5B071197-CBAD-4D58-B951-6806BB7CDFCF}" type="pres">
      <dgm:prSet presAssocID="{64718434-F755-4A9D-BF1C-D4AE097BD664}" presName="hierChild2" presStyleCnt="0"/>
      <dgm:spPr/>
    </dgm:pt>
    <dgm:pt modelId="{B3708A1F-6462-4435-B019-29B7CC2E2DEB}" type="pres">
      <dgm:prSet presAssocID="{81665793-1696-4CCB-A38B-CF54DD24A8DE}" presName="Name10" presStyleLbl="parChTrans1D2" presStyleIdx="0" presStyleCnt="2"/>
      <dgm:spPr/>
    </dgm:pt>
    <dgm:pt modelId="{4A3F5D9D-190E-422D-8414-0FECC45A8139}" type="pres">
      <dgm:prSet presAssocID="{0D9DD002-73D2-49DF-A991-6AC53FF8CC9D}" presName="hierRoot2" presStyleCnt="0"/>
      <dgm:spPr/>
    </dgm:pt>
    <dgm:pt modelId="{4366B26C-AA10-42EF-954E-DE0302A375D8}" type="pres">
      <dgm:prSet presAssocID="{0D9DD002-73D2-49DF-A991-6AC53FF8CC9D}" presName="composite2" presStyleCnt="0"/>
      <dgm:spPr/>
    </dgm:pt>
    <dgm:pt modelId="{C028DB83-D282-405D-A157-C7EEA4674B4D}" type="pres">
      <dgm:prSet presAssocID="{0D9DD002-73D2-49DF-A991-6AC53FF8CC9D}" presName="image2" presStyleLbl="node2" presStyleIdx="0" presStyleCnt="2"/>
      <dgm:spPr/>
    </dgm:pt>
    <dgm:pt modelId="{357C20E8-71D2-4F60-9780-50BF1CDDFA52}" type="pres">
      <dgm:prSet presAssocID="{0D9DD002-73D2-49DF-A991-6AC53FF8CC9D}" presName="text2" presStyleLbl="revTx" presStyleIdx="1" presStyleCnt="6">
        <dgm:presLayoutVars>
          <dgm:chPref val="3"/>
        </dgm:presLayoutVars>
      </dgm:prSet>
      <dgm:spPr/>
    </dgm:pt>
    <dgm:pt modelId="{88C1250D-29C6-4F75-9309-6F0B0D989CB9}" type="pres">
      <dgm:prSet presAssocID="{0D9DD002-73D2-49DF-A991-6AC53FF8CC9D}" presName="hierChild3" presStyleCnt="0"/>
      <dgm:spPr/>
    </dgm:pt>
    <dgm:pt modelId="{373A9B6D-AF24-4194-86D8-5D14517DF6E7}" type="pres">
      <dgm:prSet presAssocID="{7338ACB3-6DBA-4E84-BA28-5BDD7F2A01E3}" presName="Name17" presStyleLbl="parChTrans1D3" presStyleIdx="0" presStyleCnt="3"/>
      <dgm:spPr/>
    </dgm:pt>
    <dgm:pt modelId="{F85F1EF9-85A6-4B60-BE20-2BB23EE04A03}" type="pres">
      <dgm:prSet presAssocID="{9D107012-62EB-44F9-9E5F-2B2C6C1D8B81}" presName="hierRoot3" presStyleCnt="0"/>
      <dgm:spPr/>
    </dgm:pt>
    <dgm:pt modelId="{6EBB256C-3F63-4D7C-A18E-FB98932DBFCC}" type="pres">
      <dgm:prSet presAssocID="{9D107012-62EB-44F9-9E5F-2B2C6C1D8B81}" presName="composite3" presStyleCnt="0"/>
      <dgm:spPr/>
    </dgm:pt>
    <dgm:pt modelId="{43393EC9-C8FD-4ECE-BACF-40DDF89926E8}" type="pres">
      <dgm:prSet presAssocID="{9D107012-62EB-44F9-9E5F-2B2C6C1D8B81}" presName="image3" presStyleLbl="node3" presStyleIdx="0" presStyleCnt="3"/>
      <dgm:spPr/>
    </dgm:pt>
    <dgm:pt modelId="{E41206F4-7829-4E96-9CAD-E48A7D24CEBA}" type="pres">
      <dgm:prSet presAssocID="{9D107012-62EB-44F9-9E5F-2B2C6C1D8B81}" presName="text3" presStyleLbl="revTx" presStyleIdx="2" presStyleCnt="6">
        <dgm:presLayoutVars>
          <dgm:chPref val="3"/>
        </dgm:presLayoutVars>
      </dgm:prSet>
      <dgm:spPr/>
    </dgm:pt>
    <dgm:pt modelId="{6862A9F8-0C3F-4B82-B5AF-359CD6143780}" type="pres">
      <dgm:prSet presAssocID="{9D107012-62EB-44F9-9E5F-2B2C6C1D8B81}" presName="hierChild4" presStyleCnt="0"/>
      <dgm:spPr/>
    </dgm:pt>
    <dgm:pt modelId="{72EE3F88-025B-4A3C-852B-74F4E338801F}" type="pres">
      <dgm:prSet presAssocID="{D863E828-5600-412D-B591-D70376001B14}" presName="Name17" presStyleLbl="parChTrans1D3" presStyleIdx="1" presStyleCnt="3"/>
      <dgm:spPr/>
    </dgm:pt>
    <dgm:pt modelId="{BAA8D8A8-B723-4E39-BB76-BC2509459566}" type="pres">
      <dgm:prSet presAssocID="{DA7FA9FD-1D0C-4273-BF8D-795F23F3F02C}" presName="hierRoot3" presStyleCnt="0"/>
      <dgm:spPr/>
    </dgm:pt>
    <dgm:pt modelId="{1884F808-AA3E-41FD-A5EF-5D3286CB3EA7}" type="pres">
      <dgm:prSet presAssocID="{DA7FA9FD-1D0C-4273-BF8D-795F23F3F02C}" presName="composite3" presStyleCnt="0"/>
      <dgm:spPr/>
    </dgm:pt>
    <dgm:pt modelId="{A16309D0-FC7D-4B58-92BC-B911FAB3ADA6}" type="pres">
      <dgm:prSet presAssocID="{DA7FA9FD-1D0C-4273-BF8D-795F23F3F02C}" presName="image3" presStyleLbl="node3" presStyleIdx="1" presStyleCnt="3"/>
      <dgm:spPr/>
    </dgm:pt>
    <dgm:pt modelId="{CCE66A24-0792-4D8F-9FA6-686AC1CB7CF9}" type="pres">
      <dgm:prSet presAssocID="{DA7FA9FD-1D0C-4273-BF8D-795F23F3F02C}" presName="text3" presStyleLbl="revTx" presStyleIdx="3" presStyleCnt="6">
        <dgm:presLayoutVars>
          <dgm:chPref val="3"/>
        </dgm:presLayoutVars>
      </dgm:prSet>
      <dgm:spPr/>
    </dgm:pt>
    <dgm:pt modelId="{AA80F13F-C229-4F3B-AF64-FAC33C03F780}" type="pres">
      <dgm:prSet presAssocID="{DA7FA9FD-1D0C-4273-BF8D-795F23F3F02C}" presName="hierChild4" presStyleCnt="0"/>
      <dgm:spPr/>
    </dgm:pt>
    <dgm:pt modelId="{4D5A9D9F-8A7B-4325-97C1-4C766E11A8A2}" type="pres">
      <dgm:prSet presAssocID="{6D31AD82-ED21-4DF5-B17A-9920011AB8CA}" presName="Name10" presStyleLbl="parChTrans1D2" presStyleIdx="1" presStyleCnt="2"/>
      <dgm:spPr/>
    </dgm:pt>
    <dgm:pt modelId="{9D7C1B08-374A-4291-81B8-FDCE0E58DFC9}" type="pres">
      <dgm:prSet presAssocID="{08D9DB69-1BAF-4092-AD03-8102777684A3}" presName="hierRoot2" presStyleCnt="0"/>
      <dgm:spPr/>
    </dgm:pt>
    <dgm:pt modelId="{65A2BB94-1658-44D4-BE83-92F0FBCCB7BB}" type="pres">
      <dgm:prSet presAssocID="{08D9DB69-1BAF-4092-AD03-8102777684A3}" presName="composite2" presStyleCnt="0"/>
      <dgm:spPr/>
    </dgm:pt>
    <dgm:pt modelId="{63A24B3A-73FA-469C-B1C1-8503BAEFA182}" type="pres">
      <dgm:prSet presAssocID="{08D9DB69-1BAF-4092-AD03-8102777684A3}" presName="image2" presStyleLbl="node2" presStyleIdx="1" presStyleCnt="2"/>
      <dgm:spPr/>
    </dgm:pt>
    <dgm:pt modelId="{A5D22D63-B9E7-4CF3-972C-94B908BDA977}" type="pres">
      <dgm:prSet presAssocID="{08D9DB69-1BAF-4092-AD03-8102777684A3}" presName="text2" presStyleLbl="revTx" presStyleIdx="4" presStyleCnt="6">
        <dgm:presLayoutVars>
          <dgm:chPref val="3"/>
        </dgm:presLayoutVars>
      </dgm:prSet>
      <dgm:spPr/>
    </dgm:pt>
    <dgm:pt modelId="{80295543-63A3-4263-A140-F61D67B75B2F}" type="pres">
      <dgm:prSet presAssocID="{08D9DB69-1BAF-4092-AD03-8102777684A3}" presName="hierChild3" presStyleCnt="0"/>
      <dgm:spPr/>
    </dgm:pt>
    <dgm:pt modelId="{E93F70A4-6521-4C59-BE9D-494B4C2356A7}" type="pres">
      <dgm:prSet presAssocID="{E15052DC-11EE-45B8-963B-A3E55CF485EA}" presName="Name17" presStyleLbl="parChTrans1D3" presStyleIdx="2" presStyleCnt="3"/>
      <dgm:spPr/>
    </dgm:pt>
    <dgm:pt modelId="{14DEBE95-BEA3-4BE0-AF5D-B9B86A7AD485}" type="pres">
      <dgm:prSet presAssocID="{E64F4A40-370A-44B3-90BC-779DCDD2A436}" presName="hierRoot3" presStyleCnt="0"/>
      <dgm:spPr/>
    </dgm:pt>
    <dgm:pt modelId="{EF7A2035-1654-440C-891A-1DA9F6A90C53}" type="pres">
      <dgm:prSet presAssocID="{E64F4A40-370A-44B3-90BC-779DCDD2A436}" presName="composite3" presStyleCnt="0"/>
      <dgm:spPr/>
    </dgm:pt>
    <dgm:pt modelId="{FC72E7FD-5E4E-4677-93A2-A048B111DA92}" type="pres">
      <dgm:prSet presAssocID="{E64F4A40-370A-44B3-90BC-779DCDD2A436}" presName="image3" presStyleLbl="node3" presStyleIdx="2" presStyleCnt="3"/>
      <dgm:spPr/>
    </dgm:pt>
    <dgm:pt modelId="{5570807C-DA9A-43AC-A969-50E80B23875A}" type="pres">
      <dgm:prSet presAssocID="{E64F4A40-370A-44B3-90BC-779DCDD2A436}" presName="text3" presStyleLbl="revTx" presStyleIdx="5" presStyleCnt="6">
        <dgm:presLayoutVars>
          <dgm:chPref val="3"/>
        </dgm:presLayoutVars>
      </dgm:prSet>
      <dgm:spPr/>
    </dgm:pt>
    <dgm:pt modelId="{ACEA6B7F-4DC0-43AD-AF4E-7B3A17B3A654}" type="pres">
      <dgm:prSet presAssocID="{E64F4A40-370A-44B3-90BC-779DCDD2A436}" presName="hierChild4" presStyleCnt="0"/>
      <dgm:spPr/>
    </dgm:pt>
  </dgm:ptLst>
  <dgm:cxnLst>
    <dgm:cxn modelId="{7EB7D512-BFDC-4A3A-BD4D-D9B9DC34CEDF}" type="presOf" srcId="{0D9DD002-73D2-49DF-A991-6AC53FF8CC9D}" destId="{357C20E8-71D2-4F60-9780-50BF1CDDFA52}" srcOrd="0" destOrd="0" presId="urn:microsoft.com/office/officeart/2009/layout/CirclePictureHierarchy"/>
    <dgm:cxn modelId="{9BD65F2B-DC2D-4D03-B555-75CB0E135B33}" srcId="{64718434-F755-4A9D-BF1C-D4AE097BD664}" destId="{0D9DD002-73D2-49DF-A991-6AC53FF8CC9D}" srcOrd="0" destOrd="0" parTransId="{81665793-1696-4CCB-A38B-CF54DD24A8DE}" sibTransId="{03076FF6-639B-447B-B8FB-FA757AAB285B}"/>
    <dgm:cxn modelId="{8DBA1330-9795-4D10-ABB9-535B20AB0DA3}" srcId="{64718434-F755-4A9D-BF1C-D4AE097BD664}" destId="{08D9DB69-1BAF-4092-AD03-8102777684A3}" srcOrd="1" destOrd="0" parTransId="{6D31AD82-ED21-4DF5-B17A-9920011AB8CA}" sibTransId="{BC2AA34E-FCB4-4C07-B720-B6E48C3EE18D}"/>
    <dgm:cxn modelId="{62554B3D-2748-4687-9A2D-B7494EA7EF80}" srcId="{0D9DD002-73D2-49DF-A991-6AC53FF8CC9D}" destId="{DA7FA9FD-1D0C-4273-BF8D-795F23F3F02C}" srcOrd="1" destOrd="0" parTransId="{D863E828-5600-412D-B591-D70376001B14}" sibTransId="{1DABD34C-B4B0-4CD9-BDD7-09AEDBFAFC59}"/>
    <dgm:cxn modelId="{D2B0F562-0EBD-4A68-9E3D-D4809F4BC1FF}" type="presOf" srcId="{D863E828-5600-412D-B591-D70376001B14}" destId="{72EE3F88-025B-4A3C-852B-74F4E338801F}" srcOrd="0" destOrd="0" presId="urn:microsoft.com/office/officeart/2009/layout/CirclePictureHierarchy"/>
    <dgm:cxn modelId="{0144594A-E1E9-408C-BCA3-420D0D066E38}" type="presOf" srcId="{08D9DB69-1BAF-4092-AD03-8102777684A3}" destId="{A5D22D63-B9E7-4CF3-972C-94B908BDA977}" srcOrd="0" destOrd="0" presId="urn:microsoft.com/office/officeart/2009/layout/CirclePictureHierarchy"/>
    <dgm:cxn modelId="{C5553F4D-24C1-4D01-9039-70CE55E54378}" type="presOf" srcId="{81665793-1696-4CCB-A38B-CF54DD24A8DE}" destId="{B3708A1F-6462-4435-B019-29B7CC2E2DEB}" srcOrd="0" destOrd="0" presId="urn:microsoft.com/office/officeart/2009/layout/CirclePictureHierarchy"/>
    <dgm:cxn modelId="{A067A258-FF4D-4FFB-A699-5F11ECC67079}" type="presOf" srcId="{DA7FA9FD-1D0C-4273-BF8D-795F23F3F02C}" destId="{CCE66A24-0792-4D8F-9FA6-686AC1CB7CF9}" srcOrd="0" destOrd="0" presId="urn:microsoft.com/office/officeart/2009/layout/CirclePictureHierarchy"/>
    <dgm:cxn modelId="{8B7A7CA8-75C6-47BF-BADB-8A155A798A15}" type="presOf" srcId="{E15052DC-11EE-45B8-963B-A3E55CF485EA}" destId="{E93F70A4-6521-4C59-BE9D-494B4C2356A7}" srcOrd="0" destOrd="0" presId="urn:microsoft.com/office/officeart/2009/layout/CirclePictureHierarchy"/>
    <dgm:cxn modelId="{CB8832C0-B184-46D8-B4FD-A97160FA8CC6}" type="presOf" srcId="{6D31AD82-ED21-4DF5-B17A-9920011AB8CA}" destId="{4D5A9D9F-8A7B-4325-97C1-4C766E11A8A2}" srcOrd="0" destOrd="0" presId="urn:microsoft.com/office/officeart/2009/layout/CirclePictureHierarchy"/>
    <dgm:cxn modelId="{5FA5F1CA-4568-4430-BA42-71C9AA818CC6}" srcId="{0D9DD002-73D2-49DF-A991-6AC53FF8CC9D}" destId="{9D107012-62EB-44F9-9E5F-2B2C6C1D8B81}" srcOrd="0" destOrd="0" parTransId="{7338ACB3-6DBA-4E84-BA28-5BDD7F2A01E3}" sibTransId="{601A5472-A477-4DA2-8BD4-A3B9E4452D85}"/>
    <dgm:cxn modelId="{7660DDCD-486D-427F-B56F-2D680CD73DE1}" type="presOf" srcId="{64718434-F755-4A9D-BF1C-D4AE097BD664}" destId="{4B366DCB-B5D4-4A13-956D-0532C627C28A}" srcOrd="0" destOrd="0" presId="urn:microsoft.com/office/officeart/2009/layout/CirclePictureHierarchy"/>
    <dgm:cxn modelId="{59EB2CD7-F5F6-4E8A-978B-B146FAC40A02}" type="presOf" srcId="{35CA4474-37FF-469A-AFE9-C87502F3AFEF}" destId="{C4F63D29-EBFF-41F1-B582-29F8096BBF1E}" srcOrd="0" destOrd="0" presId="urn:microsoft.com/office/officeart/2009/layout/CirclePictureHierarchy"/>
    <dgm:cxn modelId="{E59F0CD8-D59A-454B-AEDE-5AFE9DE096CA}" type="presOf" srcId="{9D107012-62EB-44F9-9E5F-2B2C6C1D8B81}" destId="{E41206F4-7829-4E96-9CAD-E48A7D24CEBA}" srcOrd="0" destOrd="0" presId="urn:microsoft.com/office/officeart/2009/layout/CirclePictureHierarchy"/>
    <dgm:cxn modelId="{D41FC7D8-29E1-4AB4-ABEC-391BBE4CA191}" type="presOf" srcId="{E64F4A40-370A-44B3-90BC-779DCDD2A436}" destId="{5570807C-DA9A-43AC-A969-50E80B23875A}" srcOrd="0" destOrd="0" presId="urn:microsoft.com/office/officeart/2009/layout/CirclePictureHierarchy"/>
    <dgm:cxn modelId="{E4D594DA-ECD0-47BA-BC20-93BA9D2B0597}" srcId="{08D9DB69-1BAF-4092-AD03-8102777684A3}" destId="{E64F4A40-370A-44B3-90BC-779DCDD2A436}" srcOrd="0" destOrd="0" parTransId="{E15052DC-11EE-45B8-963B-A3E55CF485EA}" sibTransId="{106532CF-7118-4B14-8FFB-F98B51DBAF3E}"/>
    <dgm:cxn modelId="{07805CF4-29FE-42E0-A02E-4A114DFBC090}" srcId="{35CA4474-37FF-469A-AFE9-C87502F3AFEF}" destId="{64718434-F755-4A9D-BF1C-D4AE097BD664}" srcOrd="0" destOrd="0" parTransId="{00D8A6C7-328F-4D25-A996-D05946BB6AA8}" sibTransId="{F6D21428-8B94-4C3A-8AC6-A03C763B69A2}"/>
    <dgm:cxn modelId="{B18592F8-A16B-45DD-AF22-599ADD56CD7D}" type="presOf" srcId="{7338ACB3-6DBA-4E84-BA28-5BDD7F2A01E3}" destId="{373A9B6D-AF24-4194-86D8-5D14517DF6E7}" srcOrd="0" destOrd="0" presId="urn:microsoft.com/office/officeart/2009/layout/CirclePictureHierarchy"/>
    <dgm:cxn modelId="{CB93C9CB-CA2C-4791-9FAA-A24FF1505656}" type="presParOf" srcId="{C4F63D29-EBFF-41F1-B582-29F8096BBF1E}" destId="{58FF16C2-1A06-415F-ADEE-C24E787F5EA5}" srcOrd="0" destOrd="0" presId="urn:microsoft.com/office/officeart/2009/layout/CirclePictureHierarchy"/>
    <dgm:cxn modelId="{5C9967DF-CC59-46C3-A488-A8D2C4B0AF1F}" type="presParOf" srcId="{58FF16C2-1A06-415F-ADEE-C24E787F5EA5}" destId="{26C045FA-82BA-4E0E-BBED-2E98AAE4DCFA}" srcOrd="0" destOrd="0" presId="urn:microsoft.com/office/officeart/2009/layout/CirclePictureHierarchy"/>
    <dgm:cxn modelId="{E68FF052-036A-4599-8843-5C8E60AD8EF8}" type="presParOf" srcId="{26C045FA-82BA-4E0E-BBED-2E98AAE4DCFA}" destId="{E97F3DE6-031E-4A4E-8A50-61A8E42CE3DC}" srcOrd="0" destOrd="0" presId="urn:microsoft.com/office/officeart/2009/layout/CirclePictureHierarchy"/>
    <dgm:cxn modelId="{C1CFC9DF-A469-4F4F-9D01-EA9532BCFDD6}" type="presParOf" srcId="{26C045FA-82BA-4E0E-BBED-2E98AAE4DCFA}" destId="{4B366DCB-B5D4-4A13-956D-0532C627C28A}" srcOrd="1" destOrd="0" presId="urn:microsoft.com/office/officeart/2009/layout/CirclePictureHierarchy"/>
    <dgm:cxn modelId="{7A14C764-8F9F-4B76-87D0-05F69CC6F8CC}" type="presParOf" srcId="{58FF16C2-1A06-415F-ADEE-C24E787F5EA5}" destId="{5B071197-CBAD-4D58-B951-6806BB7CDFCF}" srcOrd="1" destOrd="0" presId="urn:microsoft.com/office/officeart/2009/layout/CirclePictureHierarchy"/>
    <dgm:cxn modelId="{8CDEA410-E2B3-4434-9998-6530C3D1067E}" type="presParOf" srcId="{5B071197-CBAD-4D58-B951-6806BB7CDFCF}" destId="{B3708A1F-6462-4435-B019-29B7CC2E2DEB}" srcOrd="0" destOrd="0" presId="urn:microsoft.com/office/officeart/2009/layout/CirclePictureHierarchy"/>
    <dgm:cxn modelId="{B191736D-F1AB-4049-B060-11AAE8C00590}" type="presParOf" srcId="{5B071197-CBAD-4D58-B951-6806BB7CDFCF}" destId="{4A3F5D9D-190E-422D-8414-0FECC45A8139}" srcOrd="1" destOrd="0" presId="urn:microsoft.com/office/officeart/2009/layout/CirclePictureHierarchy"/>
    <dgm:cxn modelId="{403907DC-EAB4-4C9A-A1C1-D1D284E82380}" type="presParOf" srcId="{4A3F5D9D-190E-422D-8414-0FECC45A8139}" destId="{4366B26C-AA10-42EF-954E-DE0302A375D8}" srcOrd="0" destOrd="0" presId="urn:microsoft.com/office/officeart/2009/layout/CirclePictureHierarchy"/>
    <dgm:cxn modelId="{6F08FF0D-D883-4DE7-A77F-42FA0C97A682}" type="presParOf" srcId="{4366B26C-AA10-42EF-954E-DE0302A375D8}" destId="{C028DB83-D282-405D-A157-C7EEA4674B4D}" srcOrd="0" destOrd="0" presId="urn:microsoft.com/office/officeart/2009/layout/CirclePictureHierarchy"/>
    <dgm:cxn modelId="{178CA463-3C02-4F63-BB20-DFFFD0C05C43}" type="presParOf" srcId="{4366B26C-AA10-42EF-954E-DE0302A375D8}" destId="{357C20E8-71D2-4F60-9780-50BF1CDDFA52}" srcOrd="1" destOrd="0" presId="urn:microsoft.com/office/officeart/2009/layout/CirclePictureHierarchy"/>
    <dgm:cxn modelId="{3359998D-2AA3-4BEE-A44B-99A678ED57D7}" type="presParOf" srcId="{4A3F5D9D-190E-422D-8414-0FECC45A8139}" destId="{88C1250D-29C6-4F75-9309-6F0B0D989CB9}" srcOrd="1" destOrd="0" presId="urn:microsoft.com/office/officeart/2009/layout/CirclePictureHierarchy"/>
    <dgm:cxn modelId="{E32682C7-F18C-47E8-8671-268090F38DD8}" type="presParOf" srcId="{88C1250D-29C6-4F75-9309-6F0B0D989CB9}" destId="{373A9B6D-AF24-4194-86D8-5D14517DF6E7}" srcOrd="0" destOrd="0" presId="urn:microsoft.com/office/officeart/2009/layout/CirclePictureHierarchy"/>
    <dgm:cxn modelId="{891E5D8D-3A7F-464F-AEBC-53215E920B56}" type="presParOf" srcId="{88C1250D-29C6-4F75-9309-6F0B0D989CB9}" destId="{F85F1EF9-85A6-4B60-BE20-2BB23EE04A03}" srcOrd="1" destOrd="0" presId="urn:microsoft.com/office/officeart/2009/layout/CirclePictureHierarchy"/>
    <dgm:cxn modelId="{23AD6022-B7F3-4CC2-88B9-7AA21B776E8F}" type="presParOf" srcId="{F85F1EF9-85A6-4B60-BE20-2BB23EE04A03}" destId="{6EBB256C-3F63-4D7C-A18E-FB98932DBFCC}" srcOrd="0" destOrd="0" presId="urn:microsoft.com/office/officeart/2009/layout/CirclePictureHierarchy"/>
    <dgm:cxn modelId="{7856038C-9B90-445B-9A43-72D44D96677C}" type="presParOf" srcId="{6EBB256C-3F63-4D7C-A18E-FB98932DBFCC}" destId="{43393EC9-C8FD-4ECE-BACF-40DDF89926E8}" srcOrd="0" destOrd="0" presId="urn:microsoft.com/office/officeart/2009/layout/CirclePictureHierarchy"/>
    <dgm:cxn modelId="{97D88FA8-857A-445E-9049-E4F9F69FE7DA}" type="presParOf" srcId="{6EBB256C-3F63-4D7C-A18E-FB98932DBFCC}" destId="{E41206F4-7829-4E96-9CAD-E48A7D24CEBA}" srcOrd="1" destOrd="0" presId="urn:microsoft.com/office/officeart/2009/layout/CirclePictureHierarchy"/>
    <dgm:cxn modelId="{C27320A2-BC0C-44DE-A59B-F558EED71D2A}" type="presParOf" srcId="{F85F1EF9-85A6-4B60-BE20-2BB23EE04A03}" destId="{6862A9F8-0C3F-4B82-B5AF-359CD6143780}" srcOrd="1" destOrd="0" presId="urn:microsoft.com/office/officeart/2009/layout/CirclePictureHierarchy"/>
    <dgm:cxn modelId="{043AF012-B4F1-4FE6-9C6D-D16A225B24C1}" type="presParOf" srcId="{88C1250D-29C6-4F75-9309-6F0B0D989CB9}" destId="{72EE3F88-025B-4A3C-852B-74F4E338801F}" srcOrd="2" destOrd="0" presId="urn:microsoft.com/office/officeart/2009/layout/CirclePictureHierarchy"/>
    <dgm:cxn modelId="{A760D9EE-05B4-42E1-B9CD-732F253179E3}" type="presParOf" srcId="{88C1250D-29C6-4F75-9309-6F0B0D989CB9}" destId="{BAA8D8A8-B723-4E39-BB76-BC2509459566}" srcOrd="3" destOrd="0" presId="urn:microsoft.com/office/officeart/2009/layout/CirclePictureHierarchy"/>
    <dgm:cxn modelId="{4DA73F03-B32B-4224-B815-5F6E674BA8D5}" type="presParOf" srcId="{BAA8D8A8-B723-4E39-BB76-BC2509459566}" destId="{1884F808-AA3E-41FD-A5EF-5D3286CB3EA7}" srcOrd="0" destOrd="0" presId="urn:microsoft.com/office/officeart/2009/layout/CirclePictureHierarchy"/>
    <dgm:cxn modelId="{4C52F504-BB7E-4625-BBF2-46DE9362D4CD}" type="presParOf" srcId="{1884F808-AA3E-41FD-A5EF-5D3286CB3EA7}" destId="{A16309D0-FC7D-4B58-92BC-B911FAB3ADA6}" srcOrd="0" destOrd="0" presId="urn:microsoft.com/office/officeart/2009/layout/CirclePictureHierarchy"/>
    <dgm:cxn modelId="{7DAE42FF-5210-440B-8F98-710F837ED021}" type="presParOf" srcId="{1884F808-AA3E-41FD-A5EF-5D3286CB3EA7}" destId="{CCE66A24-0792-4D8F-9FA6-686AC1CB7CF9}" srcOrd="1" destOrd="0" presId="urn:microsoft.com/office/officeart/2009/layout/CirclePictureHierarchy"/>
    <dgm:cxn modelId="{79D0425A-586D-48FD-9783-F54121A92020}" type="presParOf" srcId="{BAA8D8A8-B723-4E39-BB76-BC2509459566}" destId="{AA80F13F-C229-4F3B-AF64-FAC33C03F780}" srcOrd="1" destOrd="0" presId="urn:microsoft.com/office/officeart/2009/layout/CirclePictureHierarchy"/>
    <dgm:cxn modelId="{CBC51DA1-FC19-4C4F-9DEB-A2DF96756B31}" type="presParOf" srcId="{5B071197-CBAD-4D58-B951-6806BB7CDFCF}" destId="{4D5A9D9F-8A7B-4325-97C1-4C766E11A8A2}" srcOrd="2" destOrd="0" presId="urn:microsoft.com/office/officeart/2009/layout/CirclePictureHierarchy"/>
    <dgm:cxn modelId="{3797BC77-7CB5-4F04-9F93-12B76007F337}" type="presParOf" srcId="{5B071197-CBAD-4D58-B951-6806BB7CDFCF}" destId="{9D7C1B08-374A-4291-81B8-FDCE0E58DFC9}" srcOrd="3" destOrd="0" presId="urn:microsoft.com/office/officeart/2009/layout/CirclePictureHierarchy"/>
    <dgm:cxn modelId="{F32B4919-F744-426D-B4A9-648A24843580}" type="presParOf" srcId="{9D7C1B08-374A-4291-81B8-FDCE0E58DFC9}" destId="{65A2BB94-1658-44D4-BE83-92F0FBCCB7BB}" srcOrd="0" destOrd="0" presId="urn:microsoft.com/office/officeart/2009/layout/CirclePictureHierarchy"/>
    <dgm:cxn modelId="{1644287C-8B31-4594-8EE4-75E18186B59B}" type="presParOf" srcId="{65A2BB94-1658-44D4-BE83-92F0FBCCB7BB}" destId="{63A24B3A-73FA-469C-B1C1-8503BAEFA182}" srcOrd="0" destOrd="0" presId="urn:microsoft.com/office/officeart/2009/layout/CirclePictureHierarchy"/>
    <dgm:cxn modelId="{49A1ED51-EB0E-4553-9C90-83EEA114BE06}" type="presParOf" srcId="{65A2BB94-1658-44D4-BE83-92F0FBCCB7BB}" destId="{A5D22D63-B9E7-4CF3-972C-94B908BDA977}" srcOrd="1" destOrd="0" presId="urn:microsoft.com/office/officeart/2009/layout/CirclePictureHierarchy"/>
    <dgm:cxn modelId="{825E40D8-16F6-4C71-98AF-1B0F83183FC9}" type="presParOf" srcId="{9D7C1B08-374A-4291-81B8-FDCE0E58DFC9}" destId="{80295543-63A3-4263-A140-F61D67B75B2F}" srcOrd="1" destOrd="0" presId="urn:microsoft.com/office/officeart/2009/layout/CirclePictureHierarchy"/>
    <dgm:cxn modelId="{1319C5E9-5D0C-498E-AAD8-17DF84C7E2CE}" type="presParOf" srcId="{80295543-63A3-4263-A140-F61D67B75B2F}" destId="{E93F70A4-6521-4C59-BE9D-494B4C2356A7}" srcOrd="0" destOrd="0" presId="urn:microsoft.com/office/officeart/2009/layout/CirclePictureHierarchy"/>
    <dgm:cxn modelId="{54BB3E78-B7D7-4731-92E5-4BE8BED29E4E}" type="presParOf" srcId="{80295543-63A3-4263-A140-F61D67B75B2F}" destId="{14DEBE95-BEA3-4BE0-AF5D-B9B86A7AD485}" srcOrd="1" destOrd="0" presId="urn:microsoft.com/office/officeart/2009/layout/CirclePictureHierarchy"/>
    <dgm:cxn modelId="{C98EF7E7-147D-40F4-8122-9762B1C81958}" type="presParOf" srcId="{14DEBE95-BEA3-4BE0-AF5D-B9B86A7AD485}" destId="{EF7A2035-1654-440C-891A-1DA9F6A90C53}" srcOrd="0" destOrd="0" presId="urn:microsoft.com/office/officeart/2009/layout/CirclePictureHierarchy"/>
    <dgm:cxn modelId="{6D7D28E1-14B7-4233-8860-E611CEAC4F47}" type="presParOf" srcId="{EF7A2035-1654-440C-891A-1DA9F6A90C53}" destId="{FC72E7FD-5E4E-4677-93A2-A048B111DA92}" srcOrd="0" destOrd="0" presId="urn:microsoft.com/office/officeart/2009/layout/CirclePictureHierarchy"/>
    <dgm:cxn modelId="{68F9A796-242E-4208-BAB1-C6C6B79B0AC6}" type="presParOf" srcId="{EF7A2035-1654-440C-891A-1DA9F6A90C53}" destId="{5570807C-DA9A-43AC-A969-50E80B23875A}" srcOrd="1" destOrd="0" presId="urn:microsoft.com/office/officeart/2009/layout/CirclePictureHierarchy"/>
    <dgm:cxn modelId="{04DC7C13-BCA9-413A-B635-93CEA12E7540}" type="presParOf" srcId="{14DEBE95-BEA3-4BE0-AF5D-B9B86A7AD485}" destId="{ACEA6B7F-4DC0-43AD-AF4E-7B3A17B3A654}"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F70A4-6521-4C59-BE9D-494B4C2356A7}">
      <dsp:nvSpPr>
        <dsp:cNvPr id="0" name=""/>
        <dsp:cNvSpPr/>
      </dsp:nvSpPr>
      <dsp:spPr>
        <a:xfrm>
          <a:off x="4277559" y="2686067"/>
          <a:ext cx="91440" cy="226972"/>
        </a:xfrm>
        <a:custGeom>
          <a:avLst/>
          <a:gdLst/>
          <a:ahLst/>
          <a:cxnLst/>
          <a:rect l="0" t="0" r="0" b="0"/>
          <a:pathLst>
            <a:path>
              <a:moveTo>
                <a:pt x="45720" y="0"/>
              </a:moveTo>
              <a:lnTo>
                <a:pt x="45720" y="2269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5A9D9F-8A7B-4325-97C1-4C766E11A8A2}">
      <dsp:nvSpPr>
        <dsp:cNvPr id="0" name=""/>
        <dsp:cNvSpPr/>
      </dsp:nvSpPr>
      <dsp:spPr>
        <a:xfrm>
          <a:off x="2837152" y="1738549"/>
          <a:ext cx="1486127" cy="226972"/>
        </a:xfrm>
        <a:custGeom>
          <a:avLst/>
          <a:gdLst/>
          <a:ahLst/>
          <a:cxnLst/>
          <a:rect l="0" t="0" r="0" b="0"/>
          <a:pathLst>
            <a:path>
              <a:moveTo>
                <a:pt x="0" y="0"/>
              </a:moveTo>
              <a:lnTo>
                <a:pt x="0" y="114386"/>
              </a:lnTo>
              <a:lnTo>
                <a:pt x="1486127" y="114386"/>
              </a:lnTo>
              <a:lnTo>
                <a:pt x="1486127" y="2269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EE3F88-025B-4A3C-852B-74F4E338801F}">
      <dsp:nvSpPr>
        <dsp:cNvPr id="0" name=""/>
        <dsp:cNvSpPr/>
      </dsp:nvSpPr>
      <dsp:spPr>
        <a:xfrm>
          <a:off x="1351024" y="2686067"/>
          <a:ext cx="990751" cy="226972"/>
        </a:xfrm>
        <a:custGeom>
          <a:avLst/>
          <a:gdLst/>
          <a:ahLst/>
          <a:cxnLst/>
          <a:rect l="0" t="0" r="0" b="0"/>
          <a:pathLst>
            <a:path>
              <a:moveTo>
                <a:pt x="0" y="0"/>
              </a:moveTo>
              <a:lnTo>
                <a:pt x="0" y="114386"/>
              </a:lnTo>
              <a:lnTo>
                <a:pt x="990751" y="114386"/>
              </a:lnTo>
              <a:lnTo>
                <a:pt x="990751" y="2269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3A9B6D-AF24-4194-86D8-5D14517DF6E7}">
      <dsp:nvSpPr>
        <dsp:cNvPr id="0" name=""/>
        <dsp:cNvSpPr/>
      </dsp:nvSpPr>
      <dsp:spPr>
        <a:xfrm>
          <a:off x="360273" y="2686067"/>
          <a:ext cx="990751" cy="226972"/>
        </a:xfrm>
        <a:custGeom>
          <a:avLst/>
          <a:gdLst/>
          <a:ahLst/>
          <a:cxnLst/>
          <a:rect l="0" t="0" r="0" b="0"/>
          <a:pathLst>
            <a:path>
              <a:moveTo>
                <a:pt x="990751" y="0"/>
              </a:moveTo>
              <a:lnTo>
                <a:pt x="990751" y="114386"/>
              </a:lnTo>
              <a:lnTo>
                <a:pt x="0" y="114386"/>
              </a:lnTo>
              <a:lnTo>
                <a:pt x="0" y="2269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708A1F-6462-4435-B019-29B7CC2E2DEB}">
      <dsp:nvSpPr>
        <dsp:cNvPr id="0" name=""/>
        <dsp:cNvSpPr/>
      </dsp:nvSpPr>
      <dsp:spPr>
        <a:xfrm>
          <a:off x="1351024" y="1738549"/>
          <a:ext cx="1486127" cy="226972"/>
        </a:xfrm>
        <a:custGeom>
          <a:avLst/>
          <a:gdLst/>
          <a:ahLst/>
          <a:cxnLst/>
          <a:rect l="0" t="0" r="0" b="0"/>
          <a:pathLst>
            <a:path>
              <a:moveTo>
                <a:pt x="1486127" y="0"/>
              </a:moveTo>
              <a:lnTo>
                <a:pt x="1486127" y="114386"/>
              </a:lnTo>
              <a:lnTo>
                <a:pt x="0" y="114386"/>
              </a:lnTo>
              <a:lnTo>
                <a:pt x="0" y="2269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7F3DE6-031E-4A4E-8A50-61A8E42CE3DC}">
      <dsp:nvSpPr>
        <dsp:cNvPr id="0" name=""/>
        <dsp:cNvSpPr/>
      </dsp:nvSpPr>
      <dsp:spPr>
        <a:xfrm>
          <a:off x="2476879" y="1018002"/>
          <a:ext cx="720546" cy="7205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366DCB-B5D4-4A13-956D-0532C627C28A}">
      <dsp:nvSpPr>
        <dsp:cNvPr id="0" name=""/>
        <dsp:cNvSpPr/>
      </dsp:nvSpPr>
      <dsp:spPr>
        <a:xfrm>
          <a:off x="3197425" y="1016201"/>
          <a:ext cx="1080819" cy="72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Word</a:t>
          </a:r>
        </a:p>
      </dsp:txBody>
      <dsp:txXfrm>
        <a:off x="3197425" y="1016201"/>
        <a:ext cx="1080819" cy="720546"/>
      </dsp:txXfrm>
    </dsp:sp>
    <dsp:sp modelId="{C028DB83-D282-405D-A157-C7EEA4674B4D}">
      <dsp:nvSpPr>
        <dsp:cNvPr id="0" name=""/>
        <dsp:cNvSpPr/>
      </dsp:nvSpPr>
      <dsp:spPr>
        <a:xfrm>
          <a:off x="990751" y="1965521"/>
          <a:ext cx="720546" cy="7205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7C20E8-71D2-4F60-9780-50BF1CDDFA52}">
      <dsp:nvSpPr>
        <dsp:cNvPr id="0" name=""/>
        <dsp:cNvSpPr/>
      </dsp:nvSpPr>
      <dsp:spPr>
        <a:xfrm>
          <a:off x="1711298" y="1963720"/>
          <a:ext cx="1080819" cy="72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Phrase</a:t>
          </a:r>
        </a:p>
      </dsp:txBody>
      <dsp:txXfrm>
        <a:off x="1711298" y="1963720"/>
        <a:ext cx="1080819" cy="720546"/>
      </dsp:txXfrm>
    </dsp:sp>
    <dsp:sp modelId="{43393EC9-C8FD-4ECE-BACF-40DDF89926E8}">
      <dsp:nvSpPr>
        <dsp:cNvPr id="0" name=""/>
        <dsp:cNvSpPr/>
      </dsp:nvSpPr>
      <dsp:spPr>
        <a:xfrm>
          <a:off x="0" y="2913040"/>
          <a:ext cx="720546" cy="7205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206F4-7829-4E96-9CAD-E48A7D24CEBA}">
      <dsp:nvSpPr>
        <dsp:cNvPr id="0" name=""/>
        <dsp:cNvSpPr/>
      </dsp:nvSpPr>
      <dsp:spPr>
        <a:xfrm>
          <a:off x="720546" y="2911238"/>
          <a:ext cx="1080819" cy="72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Sentence</a:t>
          </a:r>
        </a:p>
      </dsp:txBody>
      <dsp:txXfrm>
        <a:off x="720546" y="2911238"/>
        <a:ext cx="1080819" cy="720546"/>
      </dsp:txXfrm>
    </dsp:sp>
    <dsp:sp modelId="{A16309D0-FC7D-4B58-92BC-B911FAB3ADA6}">
      <dsp:nvSpPr>
        <dsp:cNvPr id="0" name=""/>
        <dsp:cNvSpPr/>
      </dsp:nvSpPr>
      <dsp:spPr>
        <a:xfrm>
          <a:off x="1981503" y="2913040"/>
          <a:ext cx="720546" cy="7205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E66A24-0792-4D8F-9FA6-686AC1CB7CF9}">
      <dsp:nvSpPr>
        <dsp:cNvPr id="0" name=""/>
        <dsp:cNvSpPr/>
      </dsp:nvSpPr>
      <dsp:spPr>
        <a:xfrm>
          <a:off x="2702049" y="2911238"/>
          <a:ext cx="1080819" cy="72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Sentence</a:t>
          </a:r>
        </a:p>
      </dsp:txBody>
      <dsp:txXfrm>
        <a:off x="2702049" y="2911238"/>
        <a:ext cx="1080819" cy="720546"/>
      </dsp:txXfrm>
    </dsp:sp>
    <dsp:sp modelId="{63A24B3A-73FA-469C-B1C1-8503BAEFA182}">
      <dsp:nvSpPr>
        <dsp:cNvPr id="0" name=""/>
        <dsp:cNvSpPr/>
      </dsp:nvSpPr>
      <dsp:spPr>
        <a:xfrm>
          <a:off x="3963006" y="1965521"/>
          <a:ext cx="720546" cy="7205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D22D63-B9E7-4CF3-972C-94B908BDA977}">
      <dsp:nvSpPr>
        <dsp:cNvPr id="0" name=""/>
        <dsp:cNvSpPr/>
      </dsp:nvSpPr>
      <dsp:spPr>
        <a:xfrm>
          <a:off x="4683553" y="1963720"/>
          <a:ext cx="1080819" cy="72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Phrase</a:t>
          </a:r>
        </a:p>
      </dsp:txBody>
      <dsp:txXfrm>
        <a:off x="4683553" y="1963720"/>
        <a:ext cx="1080819" cy="720546"/>
      </dsp:txXfrm>
    </dsp:sp>
    <dsp:sp modelId="{FC72E7FD-5E4E-4677-93A2-A048B111DA92}">
      <dsp:nvSpPr>
        <dsp:cNvPr id="0" name=""/>
        <dsp:cNvSpPr/>
      </dsp:nvSpPr>
      <dsp:spPr>
        <a:xfrm>
          <a:off x="3963006" y="2913040"/>
          <a:ext cx="720546" cy="7205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70807C-DA9A-43AC-A969-50E80B23875A}">
      <dsp:nvSpPr>
        <dsp:cNvPr id="0" name=""/>
        <dsp:cNvSpPr/>
      </dsp:nvSpPr>
      <dsp:spPr>
        <a:xfrm>
          <a:off x="4683553" y="2911238"/>
          <a:ext cx="1080819" cy="72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Sentence</a:t>
          </a:r>
        </a:p>
      </dsp:txBody>
      <dsp:txXfrm>
        <a:off x="4683553" y="2911238"/>
        <a:ext cx="1080819" cy="72054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6/21/2021</a:t>
            </a:fld>
            <a:endParaRPr lang="en-US"/>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aws.amazon.com/comprehend/latest/dg/what-is.html" TargetMode="External"/><Relationship Id="rId7" Type="http://schemas.openxmlformats.org/officeDocument/2006/relationships/hyperlink" Target="https://docs.aws.amazon.com/translate/latest/dg/what-is.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aws.amazon.com/transcribe/latest/dg/what-is-transcribe.html" TargetMode="External"/><Relationship Id="rId5" Type="http://schemas.openxmlformats.org/officeDocument/2006/relationships/hyperlink" Target="https://docs.aws.amazon.com/lex/latest/dg/what-is.html" TargetMode="External"/><Relationship Id="rId4" Type="http://schemas.openxmlformats.org/officeDocument/2006/relationships/hyperlink" Target="https://docs.aws.amazon.com/polly/latest/dg/what-is.html"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6: </a:t>
            </a:r>
            <a:r>
              <a:rPr lang="en-US" sz="1100" kern="1200" dirty="0">
                <a:solidFill>
                  <a:schemeClr val="tx1"/>
                </a:solidFill>
                <a:latin typeface="+mn-lt"/>
                <a:ea typeface="+mn-ea"/>
                <a:cs typeface="+mn-cs"/>
              </a:rPr>
              <a:t>Introducing Natural Language Processing</a:t>
            </a:r>
            <a:r>
              <a:rPr lang="en-US" sz="1100" baseline="0" dirty="0"/>
              <a:t>.</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first task for an NLP application is to convert the text to data so that it can be analyzed. You convert text by removing words that are not needed for the analysis from the input text. In the example, the words </a:t>
            </a:r>
            <a:r>
              <a:rPr lang="en-US" sz="1100" i="1" kern="1200" dirty="0">
                <a:solidFill>
                  <a:schemeClr val="tx1"/>
                </a:solidFill>
                <a:effectLst/>
                <a:latin typeface="+mn-lt"/>
                <a:ea typeface="+mn-ea"/>
                <a:cs typeface="+mn-cs"/>
              </a:rPr>
              <a:t>This</a:t>
            </a:r>
            <a:r>
              <a:rPr lang="en-US" sz="1100" kern="1200" dirty="0">
                <a:solidFill>
                  <a:schemeClr val="tx1"/>
                </a:solidFill>
                <a:effectLst/>
                <a:latin typeface="+mn-lt"/>
                <a:ea typeface="+mn-ea"/>
                <a:cs typeface="+mn-cs"/>
              </a:rPr>
              <a:t> and </a:t>
            </a:r>
            <a:r>
              <a:rPr lang="en-US" sz="1100" i="1" kern="1200" dirty="0">
                <a:solidFill>
                  <a:schemeClr val="tx1"/>
                </a:solidFill>
                <a:effectLst/>
                <a:latin typeface="+mn-lt"/>
                <a:ea typeface="+mn-ea"/>
                <a:cs typeface="+mn-cs"/>
              </a:rPr>
              <a:t>is</a:t>
            </a:r>
            <a:r>
              <a:rPr lang="en-US" sz="1100" kern="1200" dirty="0">
                <a:solidFill>
                  <a:schemeClr val="tx1"/>
                </a:solidFill>
                <a:effectLst/>
                <a:latin typeface="+mn-lt"/>
                <a:ea typeface="+mn-ea"/>
                <a:cs typeface="+mn-cs"/>
              </a:rPr>
              <a:t> are removed to leave the phrase </a:t>
            </a:r>
            <a:r>
              <a:rPr lang="en-US" sz="1100" i="1" kern="1200" dirty="0">
                <a:solidFill>
                  <a:schemeClr val="tx1"/>
                </a:solidFill>
                <a:effectLst/>
                <a:latin typeface="+mn-lt"/>
                <a:ea typeface="+mn-ea"/>
                <a:cs typeface="+mn-cs"/>
              </a:rPr>
              <a:t>sample text</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After you remove these stop words, you can normalize text by converting similar words into a common form. For example, the words </a:t>
            </a:r>
            <a:r>
              <a:rPr lang="en-US" sz="1100" i="1" kern="1200" dirty="0">
                <a:solidFill>
                  <a:schemeClr val="tx1"/>
                </a:solidFill>
                <a:effectLst/>
                <a:latin typeface="+mn-lt"/>
                <a:ea typeface="+mn-ea"/>
                <a:cs typeface="+mn-cs"/>
              </a:rPr>
              <a:t>run</a:t>
            </a:r>
            <a:r>
              <a:rPr lang="en-US" sz="110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runner</a:t>
            </a:r>
            <a:r>
              <a:rPr lang="en-US" sz="110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ran</a:t>
            </a:r>
            <a:r>
              <a:rPr lang="en-US" sz="1100" kern="1200" dirty="0">
                <a:solidFill>
                  <a:schemeClr val="tx1"/>
                </a:solidFill>
                <a:effectLst/>
                <a:latin typeface="+mn-lt"/>
                <a:ea typeface="+mn-ea"/>
                <a:cs typeface="+mn-cs"/>
              </a:rPr>
              <a:t>, and </a:t>
            </a:r>
            <a:r>
              <a:rPr lang="en-US" sz="1100" i="1" kern="1200" dirty="0">
                <a:solidFill>
                  <a:schemeClr val="tx1"/>
                </a:solidFill>
                <a:effectLst/>
                <a:latin typeface="+mn-lt"/>
                <a:ea typeface="+mn-ea"/>
                <a:cs typeface="+mn-cs"/>
              </a:rPr>
              <a:t>running</a:t>
            </a:r>
            <a:r>
              <a:rPr lang="en-US" sz="1100" kern="1200" dirty="0">
                <a:solidFill>
                  <a:schemeClr val="tx1"/>
                </a:solidFill>
                <a:effectLst/>
                <a:latin typeface="+mn-lt"/>
                <a:ea typeface="+mn-ea"/>
                <a:cs typeface="+mn-cs"/>
              </a:rPr>
              <a:t> are all different forms of the word </a:t>
            </a:r>
            <a:r>
              <a:rPr lang="en-US" sz="1100" i="1" kern="1200" dirty="0">
                <a:solidFill>
                  <a:schemeClr val="tx1"/>
                </a:solidFill>
                <a:effectLst/>
                <a:latin typeface="+mn-lt"/>
                <a:ea typeface="+mn-ea"/>
                <a:cs typeface="+mn-cs"/>
              </a:rPr>
              <a:t>run</a:t>
            </a:r>
            <a:r>
              <a:rPr lang="en-US" sz="1100" kern="1200" dirty="0">
                <a:solidFill>
                  <a:schemeClr val="tx1"/>
                </a:solidFill>
                <a:effectLst/>
                <a:latin typeface="+mn-lt"/>
                <a:ea typeface="+mn-ea"/>
                <a:cs typeface="+mn-cs"/>
              </a:rPr>
              <a:t>. You can normalize all instances of these words within a block of text by using processes of stemming and lemmatization.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After you normalize the text, you can standardize it by removing words that are not in the dictionary that you use for analysis. Examples include acronyms, slang, and special characters.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Natural Language Toolkit (NLTK) Python library provides functions that you can use to remove stop words, normalize, and standardize text.</a:t>
            </a:r>
          </a:p>
        </p:txBody>
      </p:sp>
    </p:spTree>
    <p:extLst>
      <p:ext uri="{BB962C8B-B14F-4D97-AF65-F5344CB8AC3E}">
        <p14:creationId xmlns:p14="http://schemas.microsoft.com/office/powerpoint/2010/main" val="94391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One of the first steps for creating an NLP system is to convert the text into a data collection, such as a DataFrame. All the NLP libraries provide functions to assist with this type of conversion. This example shows how to use the word_tokenize function that’s provided in the NLTK library.</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After you clean up your text and load it into a DataFrame, you can apply one of the NLP models to create </a:t>
            </a:r>
            <a:r>
              <a:rPr lang="en-US" sz="1100" i="0" kern="1200" dirty="0">
                <a:solidFill>
                  <a:schemeClr val="tx1"/>
                </a:solidFill>
                <a:effectLst/>
                <a:latin typeface="+mn-lt"/>
                <a:ea typeface="+mn-ea"/>
                <a:cs typeface="+mn-cs"/>
              </a:rPr>
              <a:t>features</a:t>
            </a:r>
            <a:r>
              <a:rPr lang="en-US" sz="1100" kern="1200" dirty="0">
                <a:solidFill>
                  <a:schemeClr val="tx1"/>
                </a:solidFill>
                <a:effectLst/>
                <a:latin typeface="+mn-lt"/>
                <a:ea typeface="+mn-ea"/>
                <a:cs typeface="+mn-cs"/>
              </a:rPr>
              <a: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Common models include: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Bag of words – This simple model captures the frequency of words in a document. For each word in the document, a key is created, with a value that is the number of occurrences within that document.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Term frequency and inverse document frequency (TF-IDF) – </a:t>
            </a:r>
            <a:r>
              <a:rPr lang="en-US" sz="1100" i="1" kern="1200" dirty="0">
                <a:solidFill>
                  <a:schemeClr val="tx1"/>
                </a:solidFill>
                <a:effectLst/>
                <a:latin typeface="+mn-lt"/>
                <a:ea typeface="+mn-ea"/>
                <a:cs typeface="+mn-cs"/>
              </a:rPr>
              <a:t>Term frequency </a:t>
            </a:r>
            <a:r>
              <a:rPr lang="en-US" sz="1100" kern="1200" dirty="0">
                <a:solidFill>
                  <a:schemeClr val="tx1"/>
                </a:solidFill>
                <a:effectLst/>
                <a:latin typeface="+mn-lt"/>
                <a:ea typeface="+mn-ea"/>
                <a:cs typeface="+mn-cs"/>
              </a:rPr>
              <a:t>is a count of how many times a word appears in a document. </a:t>
            </a:r>
            <a:r>
              <a:rPr lang="en-US" sz="1100" i="1" kern="1200" dirty="0">
                <a:solidFill>
                  <a:schemeClr val="tx1"/>
                </a:solidFill>
                <a:effectLst/>
                <a:latin typeface="+mn-lt"/>
                <a:ea typeface="+mn-ea"/>
                <a:cs typeface="+mn-cs"/>
              </a:rPr>
              <a:t>Inverse document frequency </a:t>
            </a:r>
            <a:r>
              <a:rPr lang="en-US" sz="1100" kern="1200" dirty="0">
                <a:solidFill>
                  <a:schemeClr val="tx1"/>
                </a:solidFill>
                <a:effectLst/>
                <a:latin typeface="+mn-lt"/>
                <a:ea typeface="+mn-ea"/>
                <a:cs typeface="+mn-cs"/>
              </a:rPr>
              <a:t>is the number of times a word occurs in a group of documents. These two values are used together to calculate a weight for the words. Words that frequently appear in many documents have a lower weight.</a:t>
            </a:r>
          </a:p>
          <a:p>
            <a:endParaRPr lang="en-US" dirty="0"/>
          </a:p>
        </p:txBody>
      </p:sp>
    </p:spTree>
    <p:extLst>
      <p:ext uri="{BB962C8B-B14F-4D97-AF65-F5344CB8AC3E}">
        <p14:creationId xmlns:p14="http://schemas.microsoft.com/office/powerpoint/2010/main" val="1073404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Many models have been established in the NLP field. This example shows the bag of words model. Bag of words is a vector model. Vector models convert each sentence or phrase into a vector, which is a mathematical object that records both directionality and magnitude. In the example, a simple sentence is converted into a vector where each word is recorded in terms of frequency. The word </a:t>
            </a:r>
            <a:r>
              <a:rPr lang="en-US" sz="1100" i="1" kern="1200" dirty="0">
                <a:solidFill>
                  <a:schemeClr val="tx1"/>
                </a:solidFill>
                <a:effectLst/>
                <a:latin typeface="+mn-lt"/>
                <a:ea typeface="+mn-ea"/>
                <a:cs typeface="+mn-cs"/>
              </a:rPr>
              <a:t>is</a:t>
            </a:r>
            <a:r>
              <a:rPr lang="en-US" sz="1100" kern="1200" dirty="0">
                <a:solidFill>
                  <a:schemeClr val="tx1"/>
                </a:solidFill>
                <a:effectLst/>
                <a:latin typeface="+mn-lt"/>
                <a:ea typeface="+mn-ea"/>
                <a:cs typeface="+mn-cs"/>
              </a:rPr>
              <a:t> has a value of </a:t>
            </a:r>
            <a:r>
              <a:rPr lang="en-US" sz="1100" i="1" kern="1200" dirty="0">
                <a:solidFill>
                  <a:schemeClr val="tx1"/>
                </a:solidFill>
                <a:effectLst/>
                <a:latin typeface="+mn-lt"/>
                <a:ea typeface="+mn-ea"/>
                <a:cs typeface="+mn-cs"/>
              </a:rPr>
              <a:t>2 </a:t>
            </a:r>
            <a:r>
              <a:rPr lang="en-US" sz="1100" kern="1200" dirty="0">
                <a:solidFill>
                  <a:schemeClr val="tx1"/>
                </a:solidFill>
                <a:effectLst/>
                <a:latin typeface="+mn-lt"/>
                <a:ea typeface="+mn-ea"/>
                <a:cs typeface="+mn-cs"/>
              </a:rPr>
              <a:t>because it appears twice in the sentence.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Bag of words is often used to classify documents into different categories. Bag of words is also used to derive attributes that feed into NLP applications, such as sentiment analysis.</a:t>
            </a:r>
          </a:p>
          <a:p>
            <a:endParaRPr lang="en-US" dirty="0"/>
          </a:p>
        </p:txBody>
      </p:sp>
    </p:spTree>
    <p:extLst>
      <p:ext uri="{BB962C8B-B14F-4D97-AF65-F5344CB8AC3E}">
        <p14:creationId xmlns:p14="http://schemas.microsoft.com/office/powerpoint/2010/main" val="2777140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Text analysis has three broad categories: </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Classifying text – This category of analysis is similar to other classification systems that you have seen in this course. Text provides the input to a process that extracts features, which are then sent though an ML algorithm. This algorithm interacts with a classifier model to infer the classification. You can use the NLTK Python library to create a classification system.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Discovering similarities – Text matching has many applications. For example, auto-correct, spell check, and grammar check are all based on text matching. The edit distance (also known as the Levenshtein distance) algorithm is frequently used.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Deriving relationships – You can derive relationships between different words or phrases in the text by using a process called coreference resolution. Several NLP systems provide Python libraries for deriving relationships. </a:t>
            </a:r>
          </a:p>
        </p:txBody>
      </p:sp>
    </p:spTree>
    <p:extLst>
      <p:ext uri="{BB962C8B-B14F-4D97-AF65-F5344CB8AC3E}">
        <p14:creationId xmlns:p14="http://schemas.microsoft.com/office/powerpoint/2010/main" val="3903089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One of the largest challenges for NLP is how to describe the context for the text. Consider the example where a user is searching for the term </a:t>
            </a:r>
            <a:r>
              <a:rPr lang="en-US" sz="1100" i="1" kern="1200" dirty="0">
                <a:solidFill>
                  <a:schemeClr val="tx1"/>
                </a:solidFill>
                <a:effectLst/>
                <a:latin typeface="+mn-lt"/>
                <a:ea typeface="+mn-ea"/>
                <a:cs typeface="+mn-cs"/>
              </a:rPr>
              <a:t>tablet</a:t>
            </a:r>
            <a:r>
              <a:rPr lang="en-US" sz="1100" kern="1200" dirty="0">
                <a:solidFill>
                  <a:schemeClr val="tx1"/>
                </a:solidFill>
                <a:effectLst/>
                <a:latin typeface="+mn-lt"/>
                <a:ea typeface="+mn-ea"/>
                <a:cs typeface="+mn-cs"/>
              </a:rPr>
              <a:t>. Because the word </a:t>
            </a:r>
            <a:r>
              <a:rPr lang="en-US" sz="1100" i="1" kern="1200" dirty="0">
                <a:solidFill>
                  <a:schemeClr val="tx1"/>
                </a:solidFill>
                <a:effectLst/>
                <a:latin typeface="+mn-lt"/>
                <a:ea typeface="+mn-ea"/>
                <a:cs typeface="+mn-cs"/>
              </a:rPr>
              <a:t>tablet</a:t>
            </a:r>
            <a:r>
              <a:rPr lang="en-US" sz="1100" kern="1200" dirty="0">
                <a:solidFill>
                  <a:schemeClr val="tx1"/>
                </a:solidFill>
                <a:effectLst/>
                <a:latin typeface="+mn-lt"/>
                <a:ea typeface="+mn-ea"/>
                <a:cs typeface="+mn-cs"/>
              </a:rPr>
              <a:t> has at least two distinct meanings, the search engine must know which meaning the user has in mind. The term might be qualified further (for example, by adding another term like </a:t>
            </a:r>
            <a:r>
              <a:rPr lang="en-US" sz="1100" i="1" kern="1200" dirty="0">
                <a:solidFill>
                  <a:schemeClr val="tx1"/>
                </a:solidFill>
                <a:effectLst/>
                <a:latin typeface="+mn-lt"/>
                <a:ea typeface="+mn-ea"/>
                <a:cs typeface="+mn-cs"/>
              </a:rPr>
              <a:t>medicine</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computing</a:t>
            </a:r>
            <a:r>
              <a:rPr lang="en-US" sz="1100" kern="1200" dirty="0">
                <a:solidFill>
                  <a:schemeClr val="tx1"/>
                </a:solidFill>
                <a:effectLst/>
                <a:latin typeface="+mn-lt"/>
                <a:ea typeface="+mn-ea"/>
                <a:cs typeface="+mn-cs"/>
              </a:rPr>
              <a:t>). If it’s not qualified by other terms, then most search engines rely on the most commonly used context. </a:t>
            </a:r>
          </a:p>
          <a:p>
            <a:endParaRPr lang="en-US" dirty="0"/>
          </a:p>
        </p:txBody>
      </p:sp>
    </p:spTree>
    <p:extLst>
      <p:ext uri="{BB962C8B-B14F-4D97-AF65-F5344CB8AC3E}">
        <p14:creationId xmlns:p14="http://schemas.microsoft.com/office/powerpoint/2010/main" val="3523057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The process of extracting entities is known as named entity recognition (NER). A NER model has the following components:</a:t>
            </a:r>
          </a:p>
          <a:p>
            <a:r>
              <a:rPr lang="en-US"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Identify noun phrases by using dependency charts and part of speech tagging</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Classify phrases by using a classification algorithm, such as Word2Vec</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Disambiguate entities by using a knowledge graph</a:t>
            </a:r>
          </a:p>
          <a:p>
            <a:pPr lvl="1"/>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This example shows how to use NER to extract the entities </a:t>
            </a:r>
            <a:r>
              <a:rPr lang="en-US" i="1" kern="1200" dirty="0">
                <a:solidFill>
                  <a:schemeClr val="tx1"/>
                </a:solidFill>
                <a:effectLst/>
                <a:latin typeface="+mn-lt"/>
                <a:ea typeface="+mn-ea"/>
                <a:cs typeface="+mn-cs"/>
              </a:rPr>
              <a:t>Titanic</a:t>
            </a:r>
            <a:r>
              <a:rPr lang="en-US" kern="1200" dirty="0">
                <a:solidFill>
                  <a:schemeClr val="tx1"/>
                </a:solidFill>
                <a:effectLst/>
                <a:latin typeface="+mn-lt"/>
                <a:ea typeface="+mn-ea"/>
                <a:cs typeface="+mn-cs"/>
              </a:rPr>
              <a:t> and </a:t>
            </a:r>
            <a:r>
              <a:rPr lang="en-US" i="1" kern="1200" dirty="0">
                <a:solidFill>
                  <a:schemeClr val="tx1"/>
                </a:solidFill>
                <a:effectLst/>
                <a:latin typeface="+mn-lt"/>
                <a:ea typeface="+mn-ea"/>
                <a:cs typeface="+mn-cs"/>
              </a:rPr>
              <a:t>North Atlantic </a:t>
            </a:r>
            <a:r>
              <a:rPr lang="en-US" kern="1200" dirty="0">
                <a:solidFill>
                  <a:schemeClr val="tx1"/>
                </a:solidFill>
                <a:effectLst/>
                <a:latin typeface="+mn-lt"/>
                <a:ea typeface="+mn-ea"/>
                <a:cs typeface="+mn-cs"/>
              </a:rPr>
              <a:t>from the text. After the named entities are extracted, you can use a knowledge graph to extract meaning. A knowledge graph combines subject matter expertise with machine learning to derive meaning. The Amazon recommendations engine is an example of a knowledge graph. </a:t>
            </a:r>
          </a:p>
        </p:txBody>
      </p:sp>
    </p:spTree>
    <p:extLst>
      <p:ext uri="{BB962C8B-B14F-4D97-AF65-F5344CB8AC3E}">
        <p14:creationId xmlns:p14="http://schemas.microsoft.com/office/powerpoint/2010/main" val="2933655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latin typeface="+mn-lt"/>
              </a:rPr>
              <a:t>As a domain, NLP predates machine learning.</a:t>
            </a:r>
          </a:p>
          <a:p>
            <a:pPr marL="171450" indent="-171450">
              <a:buFont typeface="Arial" panose="020B0604020202020204" pitchFamily="34" charset="0"/>
              <a:buChar char="•"/>
            </a:pPr>
            <a:r>
              <a:rPr lang="en-US" dirty="0">
                <a:latin typeface="+mn-lt"/>
              </a:rPr>
              <a:t>NLP development maps directly to the ML development process.</a:t>
            </a:r>
          </a:p>
          <a:p>
            <a:pPr marL="171450" indent="-171450">
              <a:buFont typeface="Arial" panose="020B0604020202020204" pitchFamily="34" charset="0"/>
              <a:buChar char="•"/>
            </a:pPr>
            <a:r>
              <a:rPr lang="en-US" dirty="0">
                <a:latin typeface="+mn-lt"/>
              </a:rPr>
              <a:t>Some of the main use cases for NLP are search query analysis, </a:t>
            </a:r>
            <a:br>
              <a:rPr lang="en-US" dirty="0">
                <a:latin typeface="+mn-lt"/>
              </a:rPr>
            </a:br>
            <a:r>
              <a:rPr lang="en-US" dirty="0">
                <a:latin typeface="+mn-lt"/>
              </a:rPr>
              <a:t>human-machine interaction, and market or social research.</a:t>
            </a:r>
          </a:p>
          <a:p>
            <a:pPr marL="171450" indent="-171450">
              <a:buFont typeface="Arial" panose="020B0604020202020204" pitchFamily="34" charset="0"/>
              <a:buChar char="•"/>
            </a:pPr>
            <a:r>
              <a:rPr lang="en-US" dirty="0">
                <a:latin typeface="+mn-lt"/>
              </a:rPr>
              <a:t>NLP is difficult because of the imprecise nature of human language.</a:t>
            </a:r>
          </a:p>
        </p:txBody>
      </p:sp>
    </p:spTree>
    <p:extLst>
      <p:ext uri="{BB962C8B-B14F-4D97-AF65-F5344CB8AC3E}">
        <p14:creationId xmlns:p14="http://schemas.microsoft.com/office/powerpoint/2010/main" val="3226299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Section 2: Natural language processing managed services. In this section, you will review five managed Amazon ML services that you can use for various NLP use cases. These services simplify the process of creating a NLP</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application.</a:t>
            </a:r>
          </a:p>
        </p:txBody>
      </p:sp>
    </p:spTree>
    <p:extLst>
      <p:ext uri="{BB962C8B-B14F-4D97-AF65-F5344CB8AC3E}">
        <p14:creationId xmlns:p14="http://schemas.microsoft.com/office/powerpoint/2010/main" val="177425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Transcribe is the first managed machine learning service that you will learn about. You can use Amazon Transcribe to recognize speech in audio files and produce a transcription. Amazon Transcribe can recognize specific voices in an audio file, and you can create customized vocabulary for terms that are specialized for a particular domain. You can also add transcription service to your applications by integrating with WebSockets. WebSockets provide an internet-facing interface that enables two-way communication between an application and Amazon Transcribe. </a:t>
            </a:r>
          </a:p>
          <a:p>
            <a:endParaRPr lang="en-US" dirty="0"/>
          </a:p>
        </p:txBody>
      </p:sp>
    </p:spTree>
    <p:extLst>
      <p:ext uri="{BB962C8B-B14F-4D97-AF65-F5344CB8AC3E}">
        <p14:creationId xmlns:p14="http://schemas.microsoft.com/office/powerpoint/2010/main" val="2781084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of the more common use cases for Amazon Transcribe include: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Medical transcription – Medical professionals can record their notes, and Amazon Transcribe can capture their spoken notes as text.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Video subtitles – Video production organizations can generate subtitles automatically from video. It can also be done in real time for a live feed to add closed captioning (CC).</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Streaming content labeling – Media companies can capture and label content, and then feed the content into Amazon Comprehend for further analysis.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Customer call center monitoring – Companies can record customer service or sales calls, and then analyze the results for training or strategic opportunities.</a:t>
            </a:r>
          </a:p>
        </p:txBody>
      </p:sp>
    </p:spTree>
    <p:extLst>
      <p:ext uri="{BB962C8B-B14F-4D97-AF65-F5344CB8AC3E}">
        <p14:creationId xmlns:p14="http://schemas.microsoft.com/office/powerpoint/2010/main" val="2384411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includes the following sections: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Introduction to natural language processing (NLP). This introduction includes a description of the major challenges that are faced when you work with NLP, and the overall development process for NLP applications.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 review of five AWS services that you can use to speed up the development of NLP-based applications.</a:t>
            </a:r>
          </a:p>
          <a:p>
            <a:pPr marL="0" lvl="0" indent="0">
              <a:buFont typeface="Arial" panose="020B0604020202020204" pitchFamily="34" charset="0"/>
              <a:buNone/>
            </a:pPr>
            <a:endParaRPr lang="en-US" sz="1100" kern="1200" dirty="0">
              <a:solidFill>
                <a:schemeClr val="tx1"/>
              </a:solidFill>
              <a:effectLst/>
              <a:latin typeface="+mn-lt"/>
              <a:ea typeface="+mn-ea"/>
              <a:cs typeface="+mn-cs"/>
            </a:endParaRPr>
          </a:p>
          <a:p>
            <a:pPr marL="0" lvl="0" indent="0">
              <a:buFont typeface="Arial" panose="020B0604020202020204" pitchFamily="34" charset="0"/>
              <a:buNone/>
            </a:pPr>
            <a:r>
              <a:rPr lang="en-US" sz="1100" kern="1200" dirty="0">
                <a:solidFill>
                  <a:schemeClr val="tx1"/>
                </a:solidFill>
                <a:effectLst/>
                <a:latin typeface="+mn-lt"/>
                <a:ea typeface="+mn-ea"/>
                <a:cs typeface="+mn-cs"/>
              </a:rPr>
              <a:t>This module also includes &lt;recorded / educator-led&gt; demonstrations that will show you how to use Amazon Comprehend, Amazon </a:t>
            </a:r>
            <a:r>
              <a:rPr lang="en-US" dirty="0"/>
              <a:t>Polly</a:t>
            </a:r>
            <a:r>
              <a:rPr lang="en-US" sz="1100" kern="1200" dirty="0">
                <a:solidFill>
                  <a:schemeClr val="tx1"/>
                </a:solidFill>
                <a:effectLst/>
                <a:latin typeface="+mn-lt"/>
                <a:ea typeface="+mn-ea"/>
                <a:cs typeface="+mn-cs"/>
              </a:rPr>
              <a:t> and Amazon </a:t>
            </a:r>
            <a:r>
              <a:rPr lang="en-US" dirty="0"/>
              <a:t>Translate</a:t>
            </a:r>
            <a:r>
              <a:rPr lang="en-US" sz="1100" kern="1200" dirty="0">
                <a:solidFill>
                  <a:schemeClr val="tx1"/>
                </a:solidFill>
                <a:effectLst/>
                <a:latin typeface="+mn-lt"/>
                <a:ea typeface="+mn-ea"/>
                <a:cs typeface="+mn-cs"/>
              </a:rPr>
              <a:t> by using the AWS Management Console.</a:t>
            </a:r>
          </a:p>
          <a:p>
            <a:pPr lvl="0"/>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module also includes a hands-on guided lab where you will learn how to use Amazon Lex to develop a bot for scheduling appointments.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Polly can convert text into lifelike speech. You can input either plaintext files or a file in Speech Synthesis Markup Language (SSML) format. SSML is a markup language that you can use to provide special instructions for how speech should sound. For example, you might want to introduce a pause in the flow of speech. You can add an SSML tag to instruct Amazon Polly to pause between two words.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also output speech from Amazon Polly to MP3, Vorbis, and pulse-code modulation (PCM) audio stream formats.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Polly has various applications. Common use cases for Amazon Polly include mobile apps (such as newsreaders), games, eLearning platforms, and accessibility applications for visually impaired people.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Polly is eligible for use with regulated workloads for the U.S. Health Insurance Portability and Accountability Act of 1996 (HIPAA), and the Payment Card Industry Data Security Standard (PCI DSS). </a:t>
            </a:r>
          </a:p>
          <a:p>
            <a:endParaRPr lang="en-US" dirty="0"/>
          </a:p>
        </p:txBody>
      </p:sp>
    </p:spTree>
    <p:extLst>
      <p:ext uri="{BB962C8B-B14F-4D97-AF65-F5344CB8AC3E}">
        <p14:creationId xmlns:p14="http://schemas.microsoft.com/office/powerpoint/2010/main" val="465936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of the more common use cases for Amazon Polly include: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News service production – Major news companies use Amazon Polly to generate vocal content directly from their written stories.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Language training systems – Language training companies use Amazon Polly to create systems for learning a new language.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Navigation systems – Amazon Polly is embedded in mapping application programming interfaces (APIs) so that developers can add voice to their geo-based applications.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Animation production – Animators use Amazon Polly to add voices to their characters.</a:t>
            </a:r>
          </a:p>
          <a:p>
            <a:endParaRPr lang="en-US" dirty="0"/>
          </a:p>
        </p:txBody>
      </p:sp>
    </p:spTree>
    <p:extLst>
      <p:ext uri="{BB962C8B-B14F-4D97-AF65-F5344CB8AC3E}">
        <p14:creationId xmlns:p14="http://schemas.microsoft.com/office/powerpoint/2010/main" val="2101933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instructor will now either demonstrate Amazon Polly or provide you with access to a recorded demonstration.</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84771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Amazon Translate, you can create multilanguage experiences in your applications. You can create systems for reading documents in one language, and then render or storing it in another language. You can also use Amazon Translate as part of a document analysis system.</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Translate is fully integrated with other Amazon ML services, such as Amazon Comprehend, Amazon Transcribe, and Amazon Polly. With this integration, you can:</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Extract named entities, sentiment, and key phrases by integrating with Amazon Comprehend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multilingual subtitles with Amazon Transcribe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Speak translated content with Amazon Polly</a:t>
            </a:r>
          </a:p>
          <a:p>
            <a:endParaRPr lang="en-US" dirty="0"/>
          </a:p>
        </p:txBody>
      </p:sp>
    </p:spTree>
    <p:extLst>
      <p:ext uri="{BB962C8B-B14F-4D97-AF65-F5344CB8AC3E}">
        <p14:creationId xmlns:p14="http://schemas.microsoft.com/office/powerpoint/2010/main" val="2751393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of the more common use cases for Amazon Translate include: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International websites – You can use Amazon Translate to quickly globalize your websites.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Software localization – Localization is a major cost for all software that is aimed at a global audience. Amazon Translate can decrease software development time and significantly reduce costs for localizing software.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Multilingual chatbots – Chatbots are used to create a more human-like interface to applications. With Amazon Translate, you can create a chatbot that speaks multiple languages.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International media management – Companies that manage media for a global audience use Amazon Translate to reduce their costs for localization.</a:t>
            </a:r>
          </a:p>
        </p:txBody>
      </p:sp>
    </p:spTree>
    <p:extLst>
      <p:ext uri="{BB962C8B-B14F-4D97-AF65-F5344CB8AC3E}">
        <p14:creationId xmlns:p14="http://schemas.microsoft.com/office/powerpoint/2010/main" val="3054145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instructor will now either demonstrate Amazon Translate or provide you with access to a recorded demonstration.</a:t>
            </a:r>
          </a:p>
          <a:p>
            <a:endParaRPr lang="en-US" sz="1100" dirty="0"/>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04870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Comprehend implements many of the NLP techniques that you reviewed earlier in this module. You can extract key entities, perform sentiment analysis, and tag words with parts of speech. </a:t>
            </a:r>
          </a:p>
          <a:p>
            <a:endParaRPr lang="en-US" dirty="0"/>
          </a:p>
        </p:txBody>
      </p:sp>
    </p:spTree>
    <p:extLst>
      <p:ext uri="{BB962C8B-B14F-4D97-AF65-F5344CB8AC3E}">
        <p14:creationId xmlns:p14="http://schemas.microsoft.com/office/powerpoint/2010/main" val="1415929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more common use cases for Amazon Comprehend include:</a:t>
            </a:r>
          </a:p>
          <a:p>
            <a:endParaRPr lang="en-US" dirty="0"/>
          </a:p>
          <a:p>
            <a:pPr marL="171450" indent="-171450">
              <a:buFont typeface="Arial" panose="020B0604020202020204" pitchFamily="34" charset="0"/>
              <a:buChar char="•"/>
            </a:pPr>
            <a:r>
              <a:rPr lang="en-US" dirty="0"/>
              <a:t>Analysis of legal and medical documents – Legal, insurance, and medical organizations have used Amazon Comprehend to perform many of the NLP functions that you learned about in this module.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Financial fraud detection – Banking, financial, and other institutions have used Amazon Comprehend to examine very large datasets of financial transactions to uncover fraud and look for patterns of illegal transactions.</a:t>
            </a:r>
          </a:p>
          <a:p>
            <a:pPr marL="171450" indent="-171450">
              <a:buFont typeface="Arial" panose="020B0604020202020204" pitchFamily="34" charset="0"/>
              <a:buChar char="•"/>
            </a:pPr>
            <a:r>
              <a:rPr lang="en-US" dirty="0"/>
              <a:t>Large-scale mobile app analysis – Developers of mobile apps can use Amazon Comprehend to look for patterns in how their apps are used so they can design improvements.</a:t>
            </a:r>
          </a:p>
          <a:p>
            <a:pPr marL="171450" indent="-171450">
              <a:buFont typeface="Arial" panose="020B0604020202020204" pitchFamily="34" charset="0"/>
              <a:buChar char="•"/>
            </a:pPr>
            <a:r>
              <a:rPr lang="en-US" dirty="0"/>
              <a:t>Content management – Media and other content companies can use Amazon Comprehend to tag content for analysis and management purposes.</a:t>
            </a:r>
          </a:p>
          <a:p>
            <a:endParaRPr lang="en-US" dirty="0"/>
          </a:p>
        </p:txBody>
      </p:sp>
    </p:spTree>
    <p:extLst>
      <p:ext uri="{BB962C8B-B14F-4D97-AF65-F5344CB8AC3E}">
        <p14:creationId xmlns:p14="http://schemas.microsoft.com/office/powerpoint/2010/main" val="2371318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instructor will now either demonstrate Amazon Comprehend or provide you with access to a recorded demonstration.</a:t>
            </a:r>
            <a:endParaRPr lang="en-US" sz="1100" dirty="0"/>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836752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Amazon Lex, you can add a human language frontend to your applications. Amazon Lex enables you to use the same conversational engine that powers Amazon Alexa. You can automatically increase capacity by creating AWS Lambda functions to scale on demand. In addition, you can store log files of the conversations for further analysis.</a:t>
            </a:r>
          </a:p>
        </p:txBody>
      </p:sp>
    </p:spTree>
    <p:extLst>
      <p:ext uri="{BB962C8B-B14F-4D97-AF65-F5344CB8AC3E}">
        <p14:creationId xmlns:p14="http://schemas.microsoft.com/office/powerpoint/2010/main" val="353438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completing this module, you should be able to:</a:t>
            </a:r>
          </a:p>
          <a:p>
            <a:endParaRPr lang="en-US" sz="1100" dirty="0"/>
          </a:p>
          <a:p>
            <a:pPr marL="171450" lvl="0" indent="-171450">
              <a:buFont typeface="Arial" panose="020B0604020202020204" pitchFamily="34" charset="0"/>
              <a:buChar char="•"/>
            </a:pPr>
            <a:r>
              <a:rPr lang="en-US" dirty="0"/>
              <a:t>Describe the natural language processing (NLP) use cases that are solved by using managed Amazon ML services </a:t>
            </a:r>
          </a:p>
          <a:p>
            <a:pPr marL="171450" lvl="0" indent="-171450">
              <a:buFont typeface="Arial" panose="020B0604020202020204" pitchFamily="34" charset="0"/>
              <a:buChar char="•"/>
            </a:pPr>
            <a:r>
              <a:rPr lang="en-US" dirty="0"/>
              <a:t>Describe the managed Amazon ML services available for NLP</a:t>
            </a:r>
          </a:p>
          <a:p>
            <a:pPr marL="171450" lvl="0" indent="-171450">
              <a:buFont typeface="Arial" panose="020B0604020202020204" pitchFamily="34" charset="0"/>
              <a:buChar char="•"/>
            </a:pPr>
            <a:r>
              <a:rPr lang="en-US" dirty="0"/>
              <a:t>Use managed Amazon ML Services</a:t>
            </a:r>
            <a:endParaRPr lang="en-US" dirty="0">
              <a:latin typeface="+mn-lt"/>
            </a:endParaRPr>
          </a:p>
        </p:txBody>
      </p:sp>
    </p:spTree>
    <p:extLst>
      <p:ext uri="{BB962C8B-B14F-4D97-AF65-F5344CB8AC3E}">
        <p14:creationId xmlns:p14="http://schemas.microsoft.com/office/powerpoint/2010/main" val="1091591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of the more common use cases for Amazon Lex include: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Building frontend interfaces for inventory management and sales – Voice interfaces are becoming more common. Companies use Amazon Lex to add chatbots to their inventory and sales applications.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Developing interactive assistants – By combining Amazon Lex with other ML services, customers create more sophisticated assistants for many different industries.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Creating customer service interfaces – Human-like voice applications are quickly becoming the norm for customer service applications. Amazon Lex can reduce the time and increase the quality of these chatbots.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Query databases with a human-like language – Amazon Lex is combined with other AWS database services to create sophisticated data analysis applications with a human-like language interface. </a:t>
            </a:r>
          </a:p>
          <a:p>
            <a:endParaRPr lang="en-US" dirty="0"/>
          </a:p>
        </p:txBody>
      </p:sp>
    </p:spTree>
    <p:extLst>
      <p:ext uri="{BB962C8B-B14F-4D97-AF65-F5344CB8AC3E}">
        <p14:creationId xmlns:p14="http://schemas.microsoft.com/office/powerpoint/2010/main" val="1267261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Transcribe can automatically convert spoken language to text.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Polly can convert written text to spoken language.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Translate can create real-time translation between languages.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Comprehend automates many of the NLP use cases that are reviewed in this module.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Lex can create a human-like interface to your applications.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457928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will now complete Module 6 – Guided Lab: Creating a Bot to Schedule Appointments.</a:t>
            </a:r>
          </a:p>
        </p:txBody>
      </p:sp>
    </p:spTree>
    <p:extLst>
      <p:ext uri="{BB962C8B-B14F-4D97-AF65-F5344CB8AC3E}">
        <p14:creationId xmlns:p14="http://schemas.microsoft.com/office/powerpoint/2010/main" val="1243478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a:t>
            </a:r>
          </a:p>
        </p:txBody>
      </p:sp>
    </p:spTree>
    <p:extLst>
      <p:ext uri="{BB962C8B-B14F-4D97-AF65-F5344CB8AC3E}">
        <p14:creationId xmlns:p14="http://schemas.microsoft.com/office/powerpoint/2010/main" val="2632759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lvl="0" indent="-171450">
              <a:buFont typeface="Arial" panose="020B0604020202020204" pitchFamily="34" charset="0"/>
              <a:buChar char="•"/>
            </a:pPr>
            <a:r>
              <a:rPr lang="en-US" dirty="0"/>
              <a:t>Describe the natural language processing (NLP) use cases that are solved by using managed Amazon ML services </a:t>
            </a:r>
          </a:p>
          <a:p>
            <a:pPr marL="171450" lvl="0" indent="-171450">
              <a:buFont typeface="Arial" panose="020B0604020202020204" pitchFamily="34" charset="0"/>
              <a:buChar char="•"/>
            </a:pPr>
            <a:r>
              <a:rPr lang="en-US" dirty="0"/>
              <a:t>Describe the managed Amazon ML services available for NLP</a:t>
            </a:r>
          </a:p>
          <a:p>
            <a:pPr marL="171450" lvl="0" indent="-171450">
              <a:buFont typeface="Arial" panose="020B0604020202020204" pitchFamily="34" charset="0"/>
              <a:buChar char="•"/>
            </a:pPr>
            <a:r>
              <a:rPr lang="en-US" dirty="0"/>
              <a:t>Use managed Amazon ML Services</a:t>
            </a:r>
            <a:endParaRPr lang="en-US" dirty="0">
              <a:latin typeface="+mn-lt"/>
            </a:endParaRPr>
          </a:p>
        </p:txBody>
      </p:sp>
    </p:spTree>
    <p:extLst>
      <p:ext uri="{BB962C8B-B14F-4D97-AF65-F5344CB8AC3E}">
        <p14:creationId xmlns:p14="http://schemas.microsoft.com/office/powerpoint/2010/main" val="3674630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3383275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that are covered in this module, you might find the following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dirty="0">
                <a:latin typeface="+mn-lt"/>
                <a:hlinkClick r:id="rId3"/>
              </a:rPr>
              <a:t>What is Amazon Comprehend?</a:t>
            </a:r>
            <a:endParaRPr lang="en-US" dirty="0">
              <a:latin typeface="+mn-lt"/>
            </a:endParaRPr>
          </a:p>
          <a:p>
            <a:pPr marL="171450" indent="-171450">
              <a:buFont typeface="Arial" panose="020B0604020202020204" pitchFamily="34" charset="0"/>
              <a:buChar char="•"/>
            </a:pPr>
            <a:r>
              <a:rPr lang="en-US" dirty="0">
                <a:latin typeface="+mn-lt"/>
                <a:hlinkClick r:id="rId4"/>
              </a:rPr>
              <a:t>What is Amazon Polly?</a:t>
            </a:r>
            <a:endParaRPr lang="en-US" dirty="0">
              <a:latin typeface="+mn-lt"/>
            </a:endParaRPr>
          </a:p>
          <a:p>
            <a:pPr marL="171450" indent="-171450">
              <a:buFont typeface="Arial" panose="020B0604020202020204" pitchFamily="34" charset="0"/>
              <a:buChar char="•"/>
            </a:pPr>
            <a:r>
              <a:rPr lang="en-US" dirty="0">
                <a:latin typeface="+mn-lt"/>
                <a:hlinkClick r:id="rId5"/>
              </a:rPr>
              <a:t>What is Amazon Lex?</a:t>
            </a:r>
            <a:endParaRPr lang="en-US" dirty="0">
              <a:latin typeface="+mn-lt"/>
            </a:endParaRPr>
          </a:p>
          <a:p>
            <a:pPr marL="171450" indent="-171450">
              <a:buFont typeface="Arial" panose="020B0604020202020204" pitchFamily="34" charset="0"/>
              <a:buChar char="•"/>
            </a:pPr>
            <a:r>
              <a:rPr lang="en-US" dirty="0">
                <a:hlinkClick r:id="rId6"/>
              </a:rPr>
              <a:t>What is Amazon Transcribe?</a:t>
            </a:r>
            <a:endParaRPr lang="en-US" dirty="0">
              <a:latin typeface="+mn-lt"/>
            </a:endParaRPr>
          </a:p>
          <a:p>
            <a:pPr marL="171450" indent="-171450">
              <a:buFont typeface="Arial" panose="020B0604020202020204" pitchFamily="34" charset="0"/>
              <a:buChar char="•"/>
            </a:pPr>
            <a:r>
              <a:rPr lang="en-US" dirty="0">
                <a:latin typeface="+mn-lt"/>
                <a:hlinkClick r:id="rId7"/>
              </a:rPr>
              <a:t>What is Amazon Translate?</a:t>
            </a: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2101963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Section 1: Overview of natural language processing. In this section, you will review the meaning of natural language processing.</a:t>
            </a:r>
          </a:p>
        </p:txBody>
      </p:sp>
    </p:spTree>
    <p:extLst>
      <p:ext uri="{BB962C8B-B14F-4D97-AF65-F5344CB8AC3E}">
        <p14:creationId xmlns:p14="http://schemas.microsoft.com/office/powerpoint/2010/main" val="189065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Before you see an explanation of natural language processing (NLP), look at an NLP example with Amazon Alexa.</a:t>
            </a:r>
          </a:p>
          <a:p>
            <a:r>
              <a:rPr lang="en-US" sz="1100" kern="1200" dirty="0">
                <a:solidFill>
                  <a:schemeClr val="tx1"/>
                </a:solidFill>
                <a:effectLst/>
                <a:latin typeface="+mn-lt"/>
                <a:ea typeface="+mn-ea"/>
                <a:cs typeface="+mn-cs"/>
              </a:rPr>
              <a:t> </a:t>
            </a:r>
          </a:p>
          <a:p>
            <a:pPr marL="228600" lvl="0" indent="-228600">
              <a:buFont typeface="+mj-lt"/>
              <a:buAutoNum type="arabicPeriod"/>
            </a:pPr>
            <a:r>
              <a:rPr lang="en-US" sz="1100" kern="1200" dirty="0">
                <a:solidFill>
                  <a:schemeClr val="tx1"/>
                </a:solidFill>
                <a:effectLst/>
                <a:latin typeface="+mn-lt"/>
                <a:ea typeface="+mn-ea"/>
                <a:cs typeface="+mn-cs"/>
              </a:rPr>
              <a:t>An Amazon device, such as an Echo, records your words. The recording of your speech is sent to Amazon servers to be analyzed more efficiently.</a:t>
            </a:r>
          </a:p>
          <a:p>
            <a:pPr marL="228600" lvl="0" indent="-228600">
              <a:buFont typeface="+mj-lt"/>
              <a:buAutoNum type="arabicPeriod"/>
            </a:pPr>
            <a:r>
              <a:rPr lang="en-US" sz="1100" kern="1200" dirty="0">
                <a:solidFill>
                  <a:schemeClr val="tx1"/>
                </a:solidFill>
                <a:effectLst/>
                <a:latin typeface="+mn-lt"/>
                <a:ea typeface="+mn-ea"/>
                <a:cs typeface="+mn-cs"/>
              </a:rPr>
              <a:t>Amazon breaks down your phrase into individual sounds. Then, it connects to a database that contains the pronunciations of various words to find which words most closely correspond to the combination of individual sounds.</a:t>
            </a:r>
          </a:p>
          <a:p>
            <a:pPr marL="228600" lvl="0" indent="-228600">
              <a:buFont typeface="+mj-lt"/>
              <a:buAutoNum type="arabicPeriod"/>
            </a:pPr>
            <a:r>
              <a:rPr lang="en-US" sz="1100" kern="1200" dirty="0">
                <a:solidFill>
                  <a:schemeClr val="tx1"/>
                </a:solidFill>
                <a:effectLst/>
                <a:latin typeface="+mn-lt"/>
                <a:ea typeface="+mn-ea"/>
                <a:cs typeface="+mn-cs"/>
              </a:rPr>
              <a:t>It identifies important words to make sense of the tasks and to carry out corresponding functions. For instance, if Alexa notices words like </a:t>
            </a:r>
            <a:r>
              <a:rPr lang="en-US" sz="1100" i="1" kern="1200" dirty="0">
                <a:solidFill>
                  <a:schemeClr val="tx1"/>
                </a:solidFill>
                <a:effectLst/>
                <a:latin typeface="+mn-lt"/>
                <a:ea typeface="+mn-ea"/>
                <a:cs typeface="+mn-cs"/>
              </a:rPr>
              <a:t>outside</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temperature</a:t>
            </a:r>
            <a:r>
              <a:rPr lang="en-US" sz="1100" kern="1200" dirty="0">
                <a:solidFill>
                  <a:schemeClr val="tx1"/>
                </a:solidFill>
                <a:effectLst/>
                <a:latin typeface="+mn-lt"/>
                <a:ea typeface="+mn-ea"/>
                <a:cs typeface="+mn-cs"/>
              </a:rPr>
              <a:t>, it opens the weather app.</a:t>
            </a:r>
          </a:p>
          <a:p>
            <a:pPr marL="228600" lvl="0" indent="-228600">
              <a:buFont typeface="+mj-lt"/>
              <a:buAutoNum type="arabicPeriod"/>
            </a:pPr>
            <a:r>
              <a:rPr lang="en-US" sz="1100" kern="1200" dirty="0">
                <a:solidFill>
                  <a:schemeClr val="tx1"/>
                </a:solidFill>
                <a:effectLst/>
                <a:latin typeface="+mn-lt"/>
                <a:ea typeface="+mn-ea"/>
                <a:cs typeface="+mn-cs"/>
              </a:rPr>
              <a:t>Amazon servers send the information back to your device, and Alexa might speak. </a:t>
            </a:r>
          </a:p>
        </p:txBody>
      </p:sp>
    </p:spTree>
    <p:extLst>
      <p:ext uri="{BB962C8B-B14F-4D97-AF65-F5344CB8AC3E}">
        <p14:creationId xmlns:p14="http://schemas.microsoft.com/office/powerpoint/2010/main" val="118630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NLP is a broad term for a general set of business or computational problems that you can solve with machine learning (ML). NLP systems predate ML. Two examples are speech-to-text on your old cell phone and screen readers. Many NLP systems now use some form of machine learning. NLP considers the hierarchical structure of language. Words are at the lowest layer of the hierarchy. A group of words make a phrase. The next level up consists of phrases, which make a sentence, and ultimately, sentences convey ideas.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NLP systems face several significant challenges, which you will learn about next. </a:t>
            </a:r>
          </a:p>
        </p:txBody>
      </p:sp>
    </p:spTree>
    <p:extLst>
      <p:ext uri="{BB962C8B-B14F-4D97-AF65-F5344CB8AC3E}">
        <p14:creationId xmlns:p14="http://schemas.microsoft.com/office/powerpoint/2010/main" val="285977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Language is not precise. Words can have different meanings, which are based on the other words that surround them (context). Often, the same words or phrases can have multiple meanings. For example, consider the term </a:t>
            </a:r>
            <a:r>
              <a:rPr lang="en-US" sz="1100" i="1" kern="1200" dirty="0">
                <a:solidFill>
                  <a:schemeClr val="tx1"/>
                </a:solidFill>
                <a:effectLst/>
                <a:latin typeface="+mn-lt"/>
                <a:ea typeface="+mn-ea"/>
                <a:cs typeface="+mn-cs"/>
              </a:rPr>
              <a:t>weather</a:t>
            </a:r>
            <a:r>
              <a:rPr lang="en-US" sz="1100" kern="1200" dirty="0">
                <a:solidFill>
                  <a:schemeClr val="tx1"/>
                </a:solidFill>
                <a:effectLst/>
                <a:latin typeface="+mn-lt"/>
                <a:ea typeface="+mn-ea"/>
                <a:cs typeface="+mn-cs"/>
              </a:rPr>
              <a:t>. You might be </a:t>
            </a:r>
            <a:r>
              <a:rPr lang="en-US" sz="1100" i="1" kern="1200" dirty="0">
                <a:solidFill>
                  <a:schemeClr val="tx1"/>
                </a:solidFill>
                <a:effectLst/>
                <a:latin typeface="+mn-lt"/>
                <a:ea typeface="+mn-ea"/>
                <a:cs typeface="+mn-cs"/>
              </a:rPr>
              <a:t>under the weather</a:t>
            </a:r>
            <a:r>
              <a:rPr lang="en-US" sz="1100" kern="1200" dirty="0">
                <a:solidFill>
                  <a:schemeClr val="tx1"/>
                </a:solidFill>
                <a:effectLst/>
                <a:latin typeface="+mn-lt"/>
                <a:ea typeface="+mn-ea"/>
                <a:cs typeface="+mn-cs"/>
              </a:rPr>
              <a:t>, which means that you are sick. However, </a:t>
            </a:r>
            <a:r>
              <a:rPr lang="en-US" sz="1100" i="1" kern="1200" dirty="0">
                <a:solidFill>
                  <a:schemeClr val="tx1"/>
                </a:solidFill>
                <a:effectLst/>
                <a:latin typeface="+mn-lt"/>
                <a:ea typeface="+mn-ea"/>
                <a:cs typeface="+mn-cs"/>
              </a:rPr>
              <a:t>there is wonderful weather outside</a:t>
            </a:r>
            <a:r>
              <a:rPr lang="en-US" sz="1100" kern="1200" dirty="0">
                <a:solidFill>
                  <a:schemeClr val="tx1"/>
                </a:solidFill>
                <a:effectLst/>
                <a:latin typeface="+mn-lt"/>
                <a:ea typeface="+mn-ea"/>
                <a:cs typeface="+mn-cs"/>
              </a:rPr>
              <a:t> means that the weather conditions outside are good. The phrase </a:t>
            </a:r>
            <a:r>
              <a:rPr lang="en-US" sz="1100" i="1" kern="1200" dirty="0">
                <a:solidFill>
                  <a:schemeClr val="tx1"/>
                </a:solidFill>
                <a:effectLst/>
                <a:latin typeface="+mn-lt"/>
                <a:ea typeface="+mn-ea"/>
                <a:cs typeface="+mn-cs"/>
              </a:rPr>
              <a:t>Oh, really? </a:t>
            </a:r>
            <a:r>
              <a:rPr lang="en-US" sz="1100" kern="1200" dirty="0">
                <a:solidFill>
                  <a:schemeClr val="tx1"/>
                </a:solidFill>
                <a:effectLst/>
                <a:latin typeface="+mn-lt"/>
                <a:ea typeface="+mn-ea"/>
                <a:cs typeface="+mn-cs"/>
              </a:rPr>
              <a:t>might convey surprise, disagreement, or many other meanings, depending on context and inflection.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Some of the main challenges for NLP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Discovering the structure of the text – One of the first tasks of any NLP application is to break the text into meaningful units, such as words, phrases, and sentences.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Labeling data – After the system converts the text to data, the next challenge is to apply labels that represent the various parts of speech. Every language requires a different labeling scheme to match the language’s grammar.</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Representing context – Because word meaning depends on context, any NLP system needs a way to represent context. It is a big challenge because of the large number of contexts. Converting context into a form that computers can understand is difficult.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Applying grammar – Although grammar defines a structure for language, the application of grammar is nearly infinite. Dealing with the variation in how humans use language is a major challenge for NLP systems. Addressing this challenge is where machine learning can have a big impact.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205856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apply NLP to a wide range of problems. Some of the more common applications include: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Search applications (such as Google and Bing)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Human machine interfaces (such as Alexa)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Sentiment analysis for marketing or political campaigns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Social research that is based on media analysis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Chatbots to mimic human speech in applications</a:t>
            </a:r>
          </a:p>
          <a:p>
            <a:endParaRPr lang="en-US" dirty="0"/>
          </a:p>
          <a:p>
            <a:endParaRPr lang="en-US" dirty="0"/>
          </a:p>
          <a:p>
            <a:r>
              <a:rPr lang="en-US" dirty="0"/>
              <a:t>  </a:t>
            </a:r>
          </a:p>
        </p:txBody>
      </p:sp>
    </p:spTree>
    <p:extLst>
      <p:ext uri="{BB962C8B-B14F-4D97-AF65-F5344CB8AC3E}">
        <p14:creationId xmlns:p14="http://schemas.microsoft.com/office/powerpoint/2010/main" val="4060636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apply the ML development pipeline that you have seen throughout this course when you develop an NLP solution. The first task is to formulate a problem, and then collect and label data.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NLP, collecting data consists of breaking the text into meaningful subsets and labeling the sets. Feature engineering is a large part of NLP applications. This process gets more complicated when you have irregular or unstructured text. For example, if you build an application to classify documents, you must be able to distinguish between words with common terms but different meanings.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Labeling data in the NLP domain is sometimes also called </a:t>
            </a:r>
            <a:r>
              <a:rPr lang="en-US" sz="1100" i="1" kern="1200" dirty="0">
                <a:solidFill>
                  <a:schemeClr val="tx1"/>
                </a:solidFill>
                <a:effectLst/>
                <a:latin typeface="+mn-lt"/>
                <a:ea typeface="+mn-ea"/>
                <a:cs typeface="+mn-cs"/>
              </a:rPr>
              <a:t>tagging</a:t>
            </a:r>
            <a:r>
              <a:rPr lang="en-US" sz="1100" kern="1200" dirty="0">
                <a:solidFill>
                  <a:schemeClr val="tx1"/>
                </a:solidFill>
                <a:effectLst/>
                <a:latin typeface="+mn-lt"/>
                <a:ea typeface="+mn-ea"/>
                <a:cs typeface="+mn-cs"/>
              </a:rPr>
              <a:t>. In the labeling process, you must assign individual text strings to different part of speech. You can use specialized tools to help with NLP labeling.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46513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hyperlink" Target="https://support.aws.amazon.com/#/contacts/aws-trainin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70C41A09-42BF-4D81-A9F0-443CFC2A2913}"/>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r>
              <a:rPr lang="en-US" sz="900" kern="1200" dirty="0">
                <a:solidFill>
                  <a:schemeClr val="bg1"/>
                </a:solidFill>
                <a:effectLst/>
                <a:latin typeface="+mn-lt"/>
                <a:ea typeface="+mn-ea"/>
                <a:cs typeface="+mn-cs"/>
              </a:rPr>
              <a:t>© 2021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900" u="sng"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https://support.aws.amazon.com/#/contacts/aws-training</a:t>
            </a:r>
            <a:r>
              <a:rPr lang="en-US" sz="900" kern="1200" dirty="0">
                <a:solidFill>
                  <a:schemeClr val="bg1"/>
                </a:solidFill>
                <a:effectLst/>
                <a:latin typeface="+mn-lt"/>
                <a:ea typeface="+mn-ea"/>
                <a:cs typeface="+mn-cs"/>
              </a:rPr>
              <a:t>. All trademarks are the property of their owners.</a:t>
            </a:r>
          </a:p>
          <a:p>
            <a:pPr algn="just"/>
            <a:endParaRPr lang="en-US" sz="900" dirty="0">
              <a:solidFill>
                <a:schemeClr val="bg1"/>
              </a:solidFill>
            </a:endParaRP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3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3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3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1.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43.xml"/><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8.jp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45.xml"/><Relationship Id="rId5" Type="http://schemas.openxmlformats.org/officeDocument/2006/relationships/image" Target="../media/image30.sv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4.jpeg"/><Relationship Id="rId2"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35.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48.xml"/><Relationship Id="rId5" Type="http://schemas.openxmlformats.org/officeDocument/2006/relationships/image" Target="../media/image37.sv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1.jpeg"/><Relationship Id="rId2" Type="http://schemas.openxmlformats.org/officeDocument/2006/relationships/slideLayout" Target="../slideLayouts/slideLayout5.xml"/><Relationship Id="rId1" Type="http://schemas.openxmlformats.org/officeDocument/2006/relationships/tags" Target="../tags/tag49.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50.xml"/><Relationship Id="rId4" Type="http://schemas.openxmlformats.org/officeDocument/2006/relationships/image" Target="../media/image35.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51.xml"/><Relationship Id="rId5" Type="http://schemas.openxmlformats.org/officeDocument/2006/relationships/image" Target="../media/image43.sv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7.jpeg"/><Relationship Id="rId2" Type="http://schemas.openxmlformats.org/officeDocument/2006/relationships/slideLayout" Target="../slideLayouts/slideLayout5.xml"/><Relationship Id="rId1" Type="http://schemas.openxmlformats.org/officeDocument/2006/relationships/tags" Target="../tags/tag5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3.xml"/><Relationship Id="rId4" Type="http://schemas.openxmlformats.org/officeDocument/2006/relationships/image" Target="../media/image35.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54.xml"/><Relationship Id="rId5" Type="http://schemas.openxmlformats.org/officeDocument/2006/relationships/image" Target="../media/image49.sv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3.jpeg"/><Relationship Id="rId2" Type="http://schemas.openxmlformats.org/officeDocument/2006/relationships/slideLayout" Target="../slideLayouts/slideLayout5.xml"/><Relationship Id="rId1" Type="http://schemas.openxmlformats.org/officeDocument/2006/relationships/tags" Target="../tags/tag55.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57.xml"/><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60.xml"/><Relationship Id="rId4" Type="http://schemas.openxmlformats.org/officeDocument/2006/relationships/image" Target="../media/image55.tiff"/></Relationships>
</file>

<file path=ppt/slides/_rels/slide36.xml.rels><?xml version="1.0" encoding="UTF-8" standalone="yes"?>
<Relationships xmlns="http://schemas.openxmlformats.org/package/2006/relationships"><Relationship Id="rId8" Type="http://schemas.openxmlformats.org/officeDocument/2006/relationships/hyperlink" Target="https://docs.aws.amazon.com/translate/latest/dg/what-is.html" TargetMode="External"/><Relationship Id="rId3" Type="http://schemas.openxmlformats.org/officeDocument/2006/relationships/notesSlide" Target="../notesSlides/notesSlide36.xml"/><Relationship Id="rId7" Type="http://schemas.openxmlformats.org/officeDocument/2006/relationships/hyperlink" Target="https://docs.aws.amazon.com/transcribe/latest/dg/what-is-transcribe.html" TargetMode="External"/><Relationship Id="rId2" Type="http://schemas.openxmlformats.org/officeDocument/2006/relationships/slideLayout" Target="../slideLayouts/slideLayout5.xml"/><Relationship Id="rId1" Type="http://schemas.openxmlformats.org/officeDocument/2006/relationships/tags" Target="../tags/tag61.xml"/><Relationship Id="rId6" Type="http://schemas.openxmlformats.org/officeDocument/2006/relationships/hyperlink" Target="https://docs.aws.amazon.com/lex/latest/dg/what-is.html" TargetMode="External"/><Relationship Id="rId5" Type="http://schemas.openxmlformats.org/officeDocument/2006/relationships/hyperlink" Target="https://docs.aws.amazon.com/polly/latest/dg/what-is.html" TargetMode="External"/><Relationship Id="rId4" Type="http://schemas.openxmlformats.org/officeDocument/2006/relationships/hyperlink" Target="https://docs.aws.amazon.com/comprehend/latest/dg/what-is.html"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3.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3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2.jpe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notesSlide" Target="../notesSlides/notesSlide8.xml"/><Relationship Id="rId7" Type="http://schemas.openxmlformats.org/officeDocument/2006/relationships/image" Target="../media/image16.sv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lstStyle/>
          <a:p>
            <a:r>
              <a:rPr lang="en-US" dirty="0"/>
              <a:t>AWS Academy Machine Learning Foundations</a:t>
            </a:r>
          </a:p>
        </p:txBody>
      </p:sp>
      <p:sp>
        <p:nvSpPr>
          <p:cNvPr id="6" name="Title 5"/>
          <p:cNvSpPr>
            <a:spLocks noGrp="1"/>
          </p:cNvSpPr>
          <p:nvPr>
            <p:ph type="title"/>
          </p:nvPr>
        </p:nvSpPr>
        <p:spPr>
          <a:xfrm>
            <a:off x="419100" y="3545623"/>
            <a:ext cx="11353800" cy="474119"/>
          </a:xfrm>
        </p:spPr>
        <p:txBody>
          <a:bodyPr/>
          <a:lstStyle/>
          <a:p>
            <a:r>
              <a:rPr lang="en-US" dirty="0"/>
              <a:t>Module 6: Introducing Natural Language Processing</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656A-0678-42EA-88B5-DBC5300F9852}"/>
              </a:ext>
            </a:extLst>
          </p:cNvPr>
          <p:cNvSpPr>
            <a:spLocks noGrp="1"/>
          </p:cNvSpPr>
          <p:nvPr>
            <p:ph type="title"/>
          </p:nvPr>
        </p:nvSpPr>
        <p:spPr/>
        <p:txBody>
          <a:bodyPr/>
          <a:lstStyle/>
          <a:p>
            <a:r>
              <a:rPr lang="en-US" dirty="0"/>
              <a:t>Preprocessing text</a:t>
            </a:r>
          </a:p>
        </p:txBody>
      </p:sp>
      <p:sp>
        <p:nvSpPr>
          <p:cNvPr id="23" name="Content Placeholder 6" descr="Preprocessing text example.">
            <a:extLst>
              <a:ext uri="{FF2B5EF4-FFF2-40B4-BE49-F238E27FC236}">
                <a16:creationId xmlns:a16="http://schemas.microsoft.com/office/drawing/2014/main" id="{3358FBF9-5FDE-4DEB-819A-5843FBBC5647}"/>
              </a:ext>
            </a:extLst>
          </p:cNvPr>
          <p:cNvSpPr txBox="1">
            <a:spLocks/>
          </p:cNvSpPr>
          <p:nvPr/>
        </p:nvSpPr>
        <p:spPr>
          <a:xfrm>
            <a:off x="6096000" y="1528174"/>
            <a:ext cx="5504688" cy="4209753"/>
          </a:xfrm>
          <a:prstGeom prst="roundRect">
            <a:avLst>
              <a:gd name="adj" fmla="val 3511"/>
            </a:avLst>
          </a:prstGeom>
          <a:ln w="28575">
            <a:solidFill>
              <a:schemeClr val="accent3"/>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Rectangle 18">
            <a:extLst>
              <a:ext uri="{FF2B5EF4-FFF2-40B4-BE49-F238E27FC236}">
                <a16:creationId xmlns:a16="http://schemas.microsoft.com/office/drawing/2014/main" id="{5D9C2ED7-635D-46F2-A286-15BE1B990431}"/>
              </a:ext>
              <a:ext uri="{C183D7F6-B498-43B3-948B-1728B52AA6E4}">
                <adec:decorative xmlns:adec="http://schemas.microsoft.com/office/drawing/2017/decorative" val="1"/>
              </a:ext>
            </a:extLst>
          </p:cNvPr>
          <p:cNvSpPr/>
          <p:nvPr/>
        </p:nvSpPr>
        <p:spPr>
          <a:xfrm>
            <a:off x="6540377" y="4005210"/>
            <a:ext cx="3644606" cy="400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B97E8AE-160C-495B-B73F-BF226671083D}"/>
              </a:ext>
              <a:ext uri="{C183D7F6-B498-43B3-948B-1728B52AA6E4}">
                <adec:decorative xmlns:adec="http://schemas.microsoft.com/office/drawing/2017/decorative" val="1"/>
              </a:ext>
            </a:extLst>
          </p:cNvPr>
          <p:cNvSpPr/>
          <p:nvPr/>
        </p:nvSpPr>
        <p:spPr>
          <a:xfrm>
            <a:off x="6509045" y="2782879"/>
            <a:ext cx="4492330" cy="6049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699F651-B3DD-4F91-93F9-1E88CA1AA6B7}"/>
              </a:ext>
              <a:ext uri="{C183D7F6-B498-43B3-948B-1728B52AA6E4}">
                <adec:decorative xmlns:adec="http://schemas.microsoft.com/office/drawing/2017/decorative" val="1"/>
              </a:ext>
            </a:extLst>
          </p:cNvPr>
          <p:cNvSpPr/>
          <p:nvPr/>
        </p:nvSpPr>
        <p:spPr>
          <a:xfrm>
            <a:off x="6509045" y="1766925"/>
            <a:ext cx="3644606" cy="400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70D29ED-6265-47FB-88CC-6F55CC1B85F4}"/>
              </a:ext>
            </a:extLst>
          </p:cNvPr>
          <p:cNvSpPr>
            <a:spLocks noGrp="1"/>
          </p:cNvSpPr>
          <p:nvPr>
            <p:ph idx="1"/>
          </p:nvPr>
        </p:nvSpPr>
        <p:spPr/>
        <p:txBody>
          <a:bodyPr/>
          <a:lstStyle/>
          <a:p>
            <a:r>
              <a:rPr lang="en-US" dirty="0"/>
              <a:t>Common preprocessing steps – </a:t>
            </a:r>
          </a:p>
          <a:p>
            <a:pPr lvl="1"/>
            <a:r>
              <a:rPr lang="en-US" dirty="0"/>
              <a:t>Remove stop words </a:t>
            </a:r>
          </a:p>
          <a:p>
            <a:pPr lvl="1"/>
            <a:r>
              <a:rPr lang="en-US" dirty="0"/>
              <a:t>Normalize similar text</a:t>
            </a:r>
          </a:p>
          <a:p>
            <a:pPr lvl="1"/>
            <a:r>
              <a:rPr lang="en-US" dirty="0"/>
              <a:t>Standardize unrecognized text</a:t>
            </a:r>
          </a:p>
          <a:p>
            <a:r>
              <a:rPr lang="en-US" dirty="0"/>
              <a:t>Other preprocessing steps – </a:t>
            </a:r>
          </a:p>
          <a:p>
            <a:pPr lvl="1"/>
            <a:r>
              <a:rPr lang="en-US" dirty="0"/>
              <a:t>Encoding</a:t>
            </a:r>
          </a:p>
          <a:p>
            <a:pPr lvl="1"/>
            <a:r>
              <a:rPr lang="en-US" dirty="0"/>
              <a:t>Spelling and grammar checks</a:t>
            </a:r>
          </a:p>
          <a:p>
            <a:r>
              <a:rPr lang="en-US" dirty="0"/>
              <a:t>Multiple libraries and tools are available for preprocessing </a:t>
            </a:r>
            <a:br>
              <a:rPr lang="en-US" dirty="0"/>
            </a:br>
            <a:r>
              <a:rPr lang="en-US" dirty="0"/>
              <a:t>(for example, NLTK for Python)</a:t>
            </a:r>
          </a:p>
        </p:txBody>
      </p:sp>
      <p:sp>
        <p:nvSpPr>
          <p:cNvPr id="10" name="TextBox 9">
            <a:extLst>
              <a:ext uri="{FF2B5EF4-FFF2-40B4-BE49-F238E27FC236}">
                <a16:creationId xmlns:a16="http://schemas.microsoft.com/office/drawing/2014/main" id="{0C7CAFD3-287A-498E-8836-C211C0ADABC1}"/>
              </a:ext>
            </a:extLst>
          </p:cNvPr>
          <p:cNvSpPr txBox="1"/>
          <p:nvPr/>
        </p:nvSpPr>
        <p:spPr>
          <a:xfrm>
            <a:off x="6600825" y="1766925"/>
            <a:ext cx="3332964"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Sample “This is sample text”</a:t>
            </a:r>
          </a:p>
        </p:txBody>
      </p:sp>
      <p:sp>
        <p:nvSpPr>
          <p:cNvPr id="12" name="TextBox 11">
            <a:extLst>
              <a:ext uri="{FF2B5EF4-FFF2-40B4-BE49-F238E27FC236}">
                <a16:creationId xmlns:a16="http://schemas.microsoft.com/office/drawing/2014/main" id="{792FA157-FFD4-4C01-BDD2-1975616280B8}"/>
              </a:ext>
            </a:extLst>
          </p:cNvPr>
          <p:cNvSpPr txBox="1"/>
          <p:nvPr/>
        </p:nvSpPr>
        <p:spPr>
          <a:xfrm>
            <a:off x="6600825" y="2182745"/>
            <a:ext cx="2622834"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Stop words “This”, “is”</a:t>
            </a:r>
          </a:p>
        </p:txBody>
      </p:sp>
      <p:sp>
        <p:nvSpPr>
          <p:cNvPr id="13" name="TextBox 12">
            <a:extLst>
              <a:ext uri="{FF2B5EF4-FFF2-40B4-BE49-F238E27FC236}">
                <a16:creationId xmlns:a16="http://schemas.microsoft.com/office/drawing/2014/main" id="{649E347B-44EF-4F3C-BFE8-70B657853F97}"/>
              </a:ext>
            </a:extLst>
          </p:cNvPr>
          <p:cNvSpPr txBox="1"/>
          <p:nvPr/>
        </p:nvSpPr>
        <p:spPr>
          <a:xfrm>
            <a:off x="6540377" y="2807132"/>
            <a:ext cx="4291624" cy="608885"/>
          </a:xfrm>
          <a:prstGeom prst="rect">
            <a:avLst/>
          </a:prstGeom>
          <a:noFill/>
        </p:spPr>
        <p:txBody>
          <a:bodyPr wrap="none" rtlCol="0">
            <a:spAutoFit/>
          </a:bodyPr>
          <a:lstStyle/>
          <a:p>
            <a:pPr>
              <a:lnSpc>
                <a:spcPts val="2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Sample “He ran for the bus because he </a:t>
            </a:r>
          </a:p>
          <a:p>
            <a:pPr>
              <a:lnSpc>
                <a:spcPts val="2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was running late. ”</a:t>
            </a:r>
          </a:p>
        </p:txBody>
      </p:sp>
      <p:sp>
        <p:nvSpPr>
          <p:cNvPr id="16" name="TextBox 15">
            <a:extLst>
              <a:ext uri="{FF2B5EF4-FFF2-40B4-BE49-F238E27FC236}">
                <a16:creationId xmlns:a16="http://schemas.microsoft.com/office/drawing/2014/main" id="{A5911F3A-0D02-4FC3-B4D7-4A60A78FD912}"/>
              </a:ext>
            </a:extLst>
          </p:cNvPr>
          <p:cNvSpPr txBox="1"/>
          <p:nvPr/>
        </p:nvSpPr>
        <p:spPr>
          <a:xfrm>
            <a:off x="6600405" y="3405075"/>
            <a:ext cx="4166525"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Words to normalize “ran”, “running”</a:t>
            </a:r>
          </a:p>
        </p:txBody>
      </p:sp>
      <p:sp>
        <p:nvSpPr>
          <p:cNvPr id="17" name="Rectangle 16">
            <a:extLst>
              <a:ext uri="{FF2B5EF4-FFF2-40B4-BE49-F238E27FC236}">
                <a16:creationId xmlns:a16="http://schemas.microsoft.com/office/drawing/2014/main" id="{85C4C19D-624C-4C02-995B-DD703496A5C9}"/>
              </a:ext>
              <a:ext uri="{C183D7F6-B498-43B3-948B-1728B52AA6E4}">
                <adec:decorative xmlns:adec="http://schemas.microsoft.com/office/drawing/2017/decorative" val="1"/>
              </a:ext>
            </a:extLst>
          </p:cNvPr>
          <p:cNvSpPr/>
          <p:nvPr/>
        </p:nvSpPr>
        <p:spPr>
          <a:xfrm>
            <a:off x="6540377" y="4063095"/>
            <a:ext cx="2489323" cy="348813"/>
          </a:xfrm>
          <a:prstGeom prst="rect">
            <a:avLst/>
          </a:prstGeom>
        </p:spPr>
        <p:txBody>
          <a:bodyPr wrap="square">
            <a:spAutoFit/>
          </a:bodyPr>
          <a:lstStyle/>
          <a:p>
            <a:pPr>
              <a:lnSpc>
                <a:spcPts val="2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Sample “DM me ltr” </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a:extLst>
              <a:ext uri="{FF2B5EF4-FFF2-40B4-BE49-F238E27FC236}">
                <a16:creationId xmlns:a16="http://schemas.microsoft.com/office/drawing/2014/main" id="{3F357891-872B-46A5-8381-D61A620FC9DB}"/>
              </a:ext>
            </a:extLst>
          </p:cNvPr>
          <p:cNvSpPr txBox="1"/>
          <p:nvPr/>
        </p:nvSpPr>
        <p:spPr>
          <a:xfrm>
            <a:off x="6600404" y="4452876"/>
            <a:ext cx="2789995" cy="1015663"/>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Standardize words: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“DM” = “direct message”</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“ltr” = “later”</a:t>
            </a:r>
          </a:p>
        </p:txBody>
      </p:sp>
      <p:sp>
        <p:nvSpPr>
          <p:cNvPr id="21" name="TextBox 20">
            <a:extLst>
              <a:ext uri="{FF2B5EF4-FFF2-40B4-BE49-F238E27FC236}">
                <a16:creationId xmlns:a16="http://schemas.microsoft.com/office/drawing/2014/main" id="{B854C46A-26E6-4813-80E5-8FADC265E4BF}"/>
              </a:ext>
            </a:extLst>
          </p:cNvPr>
          <p:cNvSpPr txBox="1"/>
          <p:nvPr/>
        </p:nvSpPr>
        <p:spPr>
          <a:xfrm>
            <a:off x="6873850" y="5737928"/>
            <a:ext cx="3527450" cy="430775"/>
          </a:xfrm>
          <a:prstGeom prst="rect">
            <a:avLst/>
          </a:prstGeom>
          <a:noFill/>
        </p:spPr>
        <p:txBody>
          <a:bodyPr wrap="square" rtlCol="0">
            <a:spAutoFit/>
          </a:bodyPr>
          <a:lstStyle/>
          <a:p>
            <a:pPr algn="ctr"/>
            <a:r>
              <a:rPr lang="en-US" sz="2199" dirty="0">
                <a:latin typeface="Amazon Ember" panose="020B0603020204020204" pitchFamily="34" charset="0"/>
                <a:ea typeface="Amazon Ember" panose="020B0603020204020204" pitchFamily="34" charset="0"/>
                <a:cs typeface="Amazon Ember" panose="020B0603020204020204" pitchFamily="34" charset="0"/>
              </a:rPr>
              <a:t>Sample Preprocessing</a:t>
            </a:r>
          </a:p>
        </p:txBody>
      </p:sp>
      <p:sp>
        <p:nvSpPr>
          <p:cNvPr id="5" name="Footer Placeholder 4">
            <a:extLst>
              <a:ext uri="{FF2B5EF4-FFF2-40B4-BE49-F238E27FC236}">
                <a16:creationId xmlns:a16="http://schemas.microsoft.com/office/drawing/2014/main" id="{73B563FE-C9C7-4CC2-A022-6D47D66EBD40}"/>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036C2483-58FC-4FC2-B76C-997CDFB1BD40}"/>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214035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27E7-EE8B-4C45-B2A1-86E78FC567A9}"/>
              </a:ext>
            </a:extLst>
          </p:cNvPr>
          <p:cNvSpPr>
            <a:spLocks noGrp="1"/>
          </p:cNvSpPr>
          <p:nvPr>
            <p:ph type="title"/>
          </p:nvPr>
        </p:nvSpPr>
        <p:spPr/>
        <p:txBody>
          <a:bodyPr/>
          <a:lstStyle/>
          <a:p>
            <a:r>
              <a:rPr lang="en-US" sz="3600" dirty="0"/>
              <a:t>Creating tokens and feature engineering</a:t>
            </a:r>
          </a:p>
        </p:txBody>
      </p:sp>
      <p:sp>
        <p:nvSpPr>
          <p:cNvPr id="11" name="Content Placeholder 6" descr="Creating tokens.">
            <a:extLst>
              <a:ext uri="{FF2B5EF4-FFF2-40B4-BE49-F238E27FC236}">
                <a16:creationId xmlns:a16="http://schemas.microsoft.com/office/drawing/2014/main" id="{CE06D346-CC7C-4359-AFA9-FAC0B45F8CE2}"/>
              </a:ext>
            </a:extLst>
          </p:cNvPr>
          <p:cNvSpPr txBox="1">
            <a:spLocks/>
          </p:cNvSpPr>
          <p:nvPr/>
        </p:nvSpPr>
        <p:spPr>
          <a:xfrm>
            <a:off x="5384800" y="1528175"/>
            <a:ext cx="6388100" cy="4001698"/>
          </a:xfrm>
          <a:prstGeom prst="roundRect">
            <a:avLst>
              <a:gd name="adj" fmla="val 3511"/>
            </a:avLst>
          </a:prstGeom>
          <a:ln w="28575">
            <a:solidFill>
              <a:schemeClr val="accent3"/>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4C1C0658-5A2D-4FFD-A1F0-03C5BDE201F6}"/>
              </a:ext>
            </a:extLst>
          </p:cNvPr>
          <p:cNvSpPr>
            <a:spLocks noGrp="1"/>
          </p:cNvSpPr>
          <p:nvPr>
            <p:ph idx="1"/>
          </p:nvPr>
        </p:nvSpPr>
        <p:spPr>
          <a:xfrm>
            <a:off x="419100" y="1528175"/>
            <a:ext cx="4677833" cy="4648788"/>
          </a:xfrm>
        </p:spPr>
        <p:txBody>
          <a:bodyPr/>
          <a:lstStyle/>
          <a:p>
            <a:pPr marL="338138" indent="-338138">
              <a:buFont typeface="Arial" panose="020B0604020202020204" pitchFamily="34" charset="0"/>
              <a:buChar char="•"/>
            </a:pPr>
            <a:r>
              <a:rPr lang="en-US" sz="2800" dirty="0">
                <a:latin typeface="+mj-lt"/>
              </a:rPr>
              <a:t>Load data by using tokens</a:t>
            </a:r>
          </a:p>
          <a:p>
            <a:pPr marL="576263" lvl="1"/>
            <a:r>
              <a:rPr lang="en-US" dirty="0">
                <a:latin typeface="+mj-lt"/>
              </a:rPr>
              <a:t>You can use tokens to </a:t>
            </a:r>
            <a:br>
              <a:rPr lang="en-US" dirty="0">
                <a:latin typeface="+mj-lt"/>
              </a:rPr>
            </a:br>
            <a:r>
              <a:rPr lang="en-US" dirty="0">
                <a:latin typeface="+mj-lt"/>
              </a:rPr>
              <a:t>convert words into items </a:t>
            </a:r>
            <a:br>
              <a:rPr lang="en-US" dirty="0">
                <a:latin typeface="+mj-lt"/>
              </a:rPr>
            </a:br>
            <a:r>
              <a:rPr lang="en-US" dirty="0">
                <a:latin typeface="+mj-lt"/>
              </a:rPr>
              <a:t>in a DataFrame</a:t>
            </a:r>
          </a:p>
          <a:p>
            <a:pPr marL="338138" indent="-338138">
              <a:buFont typeface="Arial" panose="020B0604020202020204" pitchFamily="34" charset="0"/>
              <a:buChar char="•"/>
            </a:pPr>
            <a:r>
              <a:rPr lang="en-US" sz="2800" dirty="0">
                <a:latin typeface="+mj-lt"/>
              </a:rPr>
              <a:t>Develop features by applying a model</a:t>
            </a:r>
          </a:p>
          <a:p>
            <a:pPr marL="576263" lvl="1"/>
            <a:r>
              <a:rPr lang="en-US" dirty="0">
                <a:latin typeface="+mj-lt"/>
              </a:rPr>
              <a:t>Common models include </a:t>
            </a:r>
            <a:br>
              <a:rPr lang="en-US" dirty="0">
                <a:latin typeface="+mj-lt"/>
              </a:rPr>
            </a:br>
            <a:r>
              <a:rPr lang="en-US" i="1" dirty="0">
                <a:latin typeface="+mj-lt"/>
              </a:rPr>
              <a:t>bag of words</a:t>
            </a:r>
            <a:r>
              <a:rPr lang="en-US" dirty="0">
                <a:latin typeface="+mj-lt"/>
              </a:rPr>
              <a:t> and</a:t>
            </a:r>
            <a:br>
              <a:rPr lang="en-US" dirty="0">
                <a:latin typeface="+mj-lt"/>
              </a:rPr>
            </a:br>
            <a:r>
              <a:rPr lang="en-US" i="1" dirty="0">
                <a:latin typeface="+mj-lt"/>
              </a:rPr>
              <a:t>term frequency and inverse document frequency (TF-IDF)</a:t>
            </a:r>
          </a:p>
          <a:p>
            <a:endParaRPr lang="en-US" dirty="0">
              <a:latin typeface="Amazon Ember Light" panose="020B0403020204020204" pitchFamily="34" charset="0"/>
            </a:endParaRPr>
          </a:p>
        </p:txBody>
      </p:sp>
      <p:sp>
        <p:nvSpPr>
          <p:cNvPr id="4" name="Content Placeholder 3">
            <a:extLst>
              <a:ext uri="{FF2B5EF4-FFF2-40B4-BE49-F238E27FC236}">
                <a16:creationId xmlns:a16="http://schemas.microsoft.com/office/drawing/2014/main" id="{93C087B0-8502-421C-9696-5EC144DA7376}"/>
              </a:ext>
            </a:extLst>
          </p:cNvPr>
          <p:cNvSpPr>
            <a:spLocks noGrp="1"/>
          </p:cNvSpPr>
          <p:nvPr>
            <p:ph idx="13"/>
          </p:nvPr>
        </p:nvSpPr>
        <p:spPr>
          <a:xfrm>
            <a:off x="5593821" y="2480969"/>
            <a:ext cx="6068782" cy="1904764"/>
          </a:xfrm>
        </p:spPr>
        <p:txBody>
          <a:bodyPr/>
          <a:lstStyle/>
          <a:p>
            <a:r>
              <a:rPr lang="en-US" sz="1600" dirty="0"/>
              <a:t>from nltk.tokenize import word_tokenize</a:t>
            </a:r>
          </a:p>
          <a:p>
            <a:r>
              <a:rPr lang="en-US" sz="1600" dirty="0"/>
              <a:t>text = “this is some sample text.”</a:t>
            </a:r>
          </a:p>
          <a:p>
            <a:r>
              <a:rPr lang="en-US" sz="1600" dirty="0"/>
              <a:t>Print(word_tokenize(text))</a:t>
            </a:r>
          </a:p>
          <a:p>
            <a:endParaRPr lang="en-US" sz="1600" dirty="0"/>
          </a:p>
          <a:p>
            <a:r>
              <a:rPr lang="en-US" sz="1600" dirty="0"/>
              <a:t>Output: [‘this’,‘is’,‘some’,‘sample’,‘text’ ‘.’] </a:t>
            </a:r>
          </a:p>
        </p:txBody>
      </p:sp>
      <p:sp>
        <p:nvSpPr>
          <p:cNvPr id="9" name="TextBox 8">
            <a:extLst>
              <a:ext uri="{FF2B5EF4-FFF2-40B4-BE49-F238E27FC236}">
                <a16:creationId xmlns:a16="http://schemas.microsoft.com/office/drawing/2014/main" id="{EE9F0A7F-B88E-49EB-8C46-096AC2265A0A}"/>
              </a:ext>
            </a:extLst>
          </p:cNvPr>
          <p:cNvSpPr txBox="1"/>
          <p:nvPr/>
        </p:nvSpPr>
        <p:spPr>
          <a:xfrm>
            <a:off x="6873850" y="5727724"/>
            <a:ext cx="3527450" cy="430775"/>
          </a:xfrm>
          <a:prstGeom prst="rect">
            <a:avLst/>
          </a:prstGeom>
          <a:noFill/>
        </p:spPr>
        <p:txBody>
          <a:bodyPr wrap="square" rtlCol="0">
            <a:spAutoFit/>
          </a:bodyPr>
          <a:lstStyle/>
          <a:p>
            <a:pPr algn="ctr"/>
            <a:r>
              <a:rPr lang="en-US" sz="2199" dirty="0">
                <a:latin typeface="Amazon Ember" panose="020B0603020204020204" pitchFamily="34" charset="0"/>
                <a:ea typeface="Amazon Ember" panose="020B0603020204020204" pitchFamily="34" charset="0"/>
                <a:cs typeface="Amazon Ember" panose="020B0603020204020204" pitchFamily="34" charset="0"/>
              </a:rPr>
              <a:t>Sample token code</a:t>
            </a:r>
          </a:p>
        </p:txBody>
      </p:sp>
      <p:sp>
        <p:nvSpPr>
          <p:cNvPr id="5" name="Footer Placeholder 4">
            <a:extLst>
              <a:ext uri="{FF2B5EF4-FFF2-40B4-BE49-F238E27FC236}">
                <a16:creationId xmlns:a16="http://schemas.microsoft.com/office/drawing/2014/main" id="{C4145A37-A66D-48A2-8621-76733F0A7458}"/>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1F0DF5B8-E0A0-4186-A6FA-6B1EB6DA8B9C}"/>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2854532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B1BE-B541-4A04-BF62-7F4A2809BA9C}"/>
              </a:ext>
            </a:extLst>
          </p:cNvPr>
          <p:cNvSpPr>
            <a:spLocks noGrp="1"/>
          </p:cNvSpPr>
          <p:nvPr>
            <p:ph type="title"/>
          </p:nvPr>
        </p:nvSpPr>
        <p:spPr/>
        <p:txBody>
          <a:bodyPr/>
          <a:lstStyle/>
          <a:p>
            <a:r>
              <a:rPr lang="en-US" dirty="0"/>
              <a:t>Example NLP model: Bag of words</a:t>
            </a:r>
          </a:p>
        </p:txBody>
      </p:sp>
      <p:sp>
        <p:nvSpPr>
          <p:cNvPr id="28" name="Content Placeholder 6" descr="Bag of words.">
            <a:extLst>
              <a:ext uri="{FF2B5EF4-FFF2-40B4-BE49-F238E27FC236}">
                <a16:creationId xmlns:a16="http://schemas.microsoft.com/office/drawing/2014/main" id="{4B8DFD62-CA20-4D28-9108-9F2AA57153B1}"/>
              </a:ext>
            </a:extLst>
          </p:cNvPr>
          <p:cNvSpPr txBox="1">
            <a:spLocks/>
          </p:cNvSpPr>
          <p:nvPr/>
        </p:nvSpPr>
        <p:spPr>
          <a:xfrm>
            <a:off x="6128658" y="1528175"/>
            <a:ext cx="5504688" cy="4001698"/>
          </a:xfrm>
          <a:prstGeom prst="roundRect">
            <a:avLst>
              <a:gd name="adj" fmla="val 3165"/>
            </a:avLst>
          </a:prstGeom>
          <a:ln w="28575">
            <a:solidFill>
              <a:schemeClr val="accent3"/>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6B1102CB-2192-48CA-8C48-F3AC7DD588BF}"/>
              </a:ext>
            </a:extLst>
          </p:cNvPr>
          <p:cNvSpPr>
            <a:spLocks noGrp="1"/>
          </p:cNvSpPr>
          <p:nvPr>
            <p:ph idx="1"/>
          </p:nvPr>
        </p:nvSpPr>
        <p:spPr/>
        <p:txBody>
          <a:bodyPr/>
          <a:lstStyle/>
          <a:p>
            <a:r>
              <a:rPr lang="en-US" dirty="0"/>
              <a:t>Create a vector for each sentence or phrase</a:t>
            </a:r>
          </a:p>
          <a:p>
            <a:r>
              <a:rPr lang="en-US" dirty="0"/>
              <a:t>Evaluate words in a sentence that is based on frequency</a:t>
            </a:r>
          </a:p>
          <a:p>
            <a:pPr lvl="1"/>
            <a:r>
              <a:rPr lang="en-US" dirty="0"/>
              <a:t>Frequency creates a vector for each sentence or phrase </a:t>
            </a:r>
          </a:p>
          <a:p>
            <a:endParaRPr lang="en-US" dirty="0"/>
          </a:p>
          <a:p>
            <a:endParaRPr lang="en-US" dirty="0"/>
          </a:p>
        </p:txBody>
      </p:sp>
      <p:sp>
        <p:nvSpPr>
          <p:cNvPr id="7" name="TextBox 6">
            <a:extLst>
              <a:ext uri="{FF2B5EF4-FFF2-40B4-BE49-F238E27FC236}">
                <a16:creationId xmlns:a16="http://schemas.microsoft.com/office/drawing/2014/main" id="{5DBC8F6C-9AAA-4688-98E7-01D41A7A40BC}"/>
              </a:ext>
            </a:extLst>
          </p:cNvPr>
          <p:cNvSpPr txBox="1"/>
          <p:nvPr/>
        </p:nvSpPr>
        <p:spPr>
          <a:xfrm>
            <a:off x="6396770" y="2110480"/>
            <a:ext cx="487665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Today is Wednesday and it is my birthday.</a:t>
            </a:r>
          </a:p>
        </p:txBody>
      </p:sp>
      <p:sp>
        <p:nvSpPr>
          <p:cNvPr id="9" name="TextBox 8">
            <a:extLst>
              <a:ext uri="{FF2B5EF4-FFF2-40B4-BE49-F238E27FC236}">
                <a16:creationId xmlns:a16="http://schemas.microsoft.com/office/drawing/2014/main" id="{D4B59ACE-DD5F-4721-868F-D1A6AAE9E1A5}"/>
              </a:ext>
            </a:extLst>
          </p:cNvPr>
          <p:cNvSpPr txBox="1"/>
          <p:nvPr/>
        </p:nvSpPr>
        <p:spPr>
          <a:xfrm>
            <a:off x="6288218" y="3073634"/>
            <a:ext cx="736099" cy="338554"/>
          </a:xfrm>
          <a:prstGeom prst="rect">
            <a:avLst/>
          </a:prstGeom>
          <a:noFill/>
          <a:ln>
            <a:solidFill>
              <a:schemeClr val="accent2">
                <a:lumMod val="75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Today</a:t>
            </a:r>
          </a:p>
        </p:txBody>
      </p:sp>
      <p:sp>
        <p:nvSpPr>
          <p:cNvPr id="10" name="TextBox 9">
            <a:extLst>
              <a:ext uri="{FF2B5EF4-FFF2-40B4-BE49-F238E27FC236}">
                <a16:creationId xmlns:a16="http://schemas.microsoft.com/office/drawing/2014/main" id="{8DAEF133-54E0-46C7-A450-EAEAE5091D99}"/>
              </a:ext>
            </a:extLst>
          </p:cNvPr>
          <p:cNvSpPr txBox="1"/>
          <p:nvPr/>
        </p:nvSpPr>
        <p:spPr>
          <a:xfrm>
            <a:off x="7144629" y="3063366"/>
            <a:ext cx="316112" cy="338554"/>
          </a:xfrm>
          <a:prstGeom prst="rect">
            <a:avLst/>
          </a:prstGeom>
          <a:noFill/>
          <a:ln>
            <a:solidFill>
              <a:schemeClr val="accent2">
                <a:lumMod val="75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is</a:t>
            </a:r>
          </a:p>
        </p:txBody>
      </p:sp>
      <p:sp>
        <p:nvSpPr>
          <p:cNvPr id="11" name="TextBox 10">
            <a:extLst>
              <a:ext uri="{FF2B5EF4-FFF2-40B4-BE49-F238E27FC236}">
                <a16:creationId xmlns:a16="http://schemas.microsoft.com/office/drawing/2014/main" id="{F356BCA5-D217-42BF-B1E2-C6486E20C205}"/>
              </a:ext>
            </a:extLst>
          </p:cNvPr>
          <p:cNvSpPr txBox="1"/>
          <p:nvPr/>
        </p:nvSpPr>
        <p:spPr>
          <a:xfrm>
            <a:off x="7611686" y="3073634"/>
            <a:ext cx="1223412" cy="338554"/>
          </a:xfrm>
          <a:prstGeom prst="rect">
            <a:avLst/>
          </a:prstGeom>
          <a:noFill/>
          <a:ln>
            <a:solidFill>
              <a:schemeClr val="accent2">
                <a:lumMod val="75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Wednesday</a:t>
            </a:r>
          </a:p>
        </p:txBody>
      </p:sp>
      <p:sp>
        <p:nvSpPr>
          <p:cNvPr id="12" name="TextBox 11">
            <a:extLst>
              <a:ext uri="{FF2B5EF4-FFF2-40B4-BE49-F238E27FC236}">
                <a16:creationId xmlns:a16="http://schemas.microsoft.com/office/drawing/2014/main" id="{4B351616-3045-45B9-A1DC-9204FB8BDA0E}"/>
              </a:ext>
            </a:extLst>
          </p:cNvPr>
          <p:cNvSpPr txBox="1"/>
          <p:nvPr/>
        </p:nvSpPr>
        <p:spPr>
          <a:xfrm>
            <a:off x="8974640" y="3063366"/>
            <a:ext cx="522900" cy="338554"/>
          </a:xfrm>
          <a:prstGeom prst="rect">
            <a:avLst/>
          </a:prstGeom>
          <a:noFill/>
          <a:ln>
            <a:solidFill>
              <a:schemeClr val="accent2">
                <a:lumMod val="75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and</a:t>
            </a:r>
          </a:p>
        </p:txBody>
      </p:sp>
      <p:sp>
        <p:nvSpPr>
          <p:cNvPr id="13" name="TextBox 12">
            <a:extLst>
              <a:ext uri="{FF2B5EF4-FFF2-40B4-BE49-F238E27FC236}">
                <a16:creationId xmlns:a16="http://schemas.microsoft.com/office/drawing/2014/main" id="{4743E49B-C000-4A6D-9911-B8A375E88E87}"/>
              </a:ext>
            </a:extLst>
          </p:cNvPr>
          <p:cNvSpPr txBox="1"/>
          <p:nvPr/>
        </p:nvSpPr>
        <p:spPr>
          <a:xfrm>
            <a:off x="9619711" y="3063366"/>
            <a:ext cx="303288" cy="338554"/>
          </a:xfrm>
          <a:prstGeom prst="rect">
            <a:avLst/>
          </a:prstGeom>
          <a:noFill/>
          <a:ln>
            <a:solidFill>
              <a:schemeClr val="accent2">
                <a:lumMod val="75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a:t>
            </a:r>
          </a:p>
        </p:txBody>
      </p:sp>
      <p:sp>
        <p:nvSpPr>
          <p:cNvPr id="14" name="TextBox 13">
            <a:extLst>
              <a:ext uri="{FF2B5EF4-FFF2-40B4-BE49-F238E27FC236}">
                <a16:creationId xmlns:a16="http://schemas.microsoft.com/office/drawing/2014/main" id="{4420FA89-8D41-447E-82D0-0C3C290A618C}"/>
              </a:ext>
            </a:extLst>
          </p:cNvPr>
          <p:cNvSpPr txBox="1"/>
          <p:nvPr/>
        </p:nvSpPr>
        <p:spPr>
          <a:xfrm>
            <a:off x="10030033" y="3073634"/>
            <a:ext cx="463588" cy="338554"/>
          </a:xfrm>
          <a:prstGeom prst="rect">
            <a:avLst/>
          </a:prstGeom>
          <a:noFill/>
          <a:ln>
            <a:solidFill>
              <a:schemeClr val="accent2">
                <a:lumMod val="75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my</a:t>
            </a:r>
          </a:p>
        </p:txBody>
      </p:sp>
      <p:sp>
        <p:nvSpPr>
          <p:cNvPr id="15" name="TextBox 14">
            <a:extLst>
              <a:ext uri="{FF2B5EF4-FFF2-40B4-BE49-F238E27FC236}">
                <a16:creationId xmlns:a16="http://schemas.microsoft.com/office/drawing/2014/main" id="{B7AFF85C-6E57-4407-9157-443A473D84ED}"/>
              </a:ext>
            </a:extLst>
          </p:cNvPr>
          <p:cNvSpPr txBox="1"/>
          <p:nvPr/>
        </p:nvSpPr>
        <p:spPr>
          <a:xfrm>
            <a:off x="10643645" y="3075303"/>
            <a:ext cx="928459" cy="338554"/>
          </a:xfrm>
          <a:prstGeom prst="rect">
            <a:avLst/>
          </a:prstGeom>
          <a:noFill/>
          <a:ln>
            <a:solidFill>
              <a:schemeClr val="accent2">
                <a:lumMod val="75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birthday</a:t>
            </a:r>
          </a:p>
        </p:txBody>
      </p:sp>
      <p:sp>
        <p:nvSpPr>
          <p:cNvPr id="16" name="Rectangle 15">
            <a:extLst>
              <a:ext uri="{FF2B5EF4-FFF2-40B4-BE49-F238E27FC236}">
                <a16:creationId xmlns:a16="http://schemas.microsoft.com/office/drawing/2014/main" id="{B47CBDE8-61E6-4195-8C34-6453E69D9B9E}"/>
              </a:ext>
              <a:ext uri="{C183D7F6-B498-43B3-948B-1728B52AA6E4}">
                <adec:decorative xmlns:adec="http://schemas.microsoft.com/office/drawing/2017/decorative" val="1"/>
              </a:ext>
            </a:extLst>
          </p:cNvPr>
          <p:cNvSpPr/>
          <p:nvPr/>
        </p:nvSpPr>
        <p:spPr>
          <a:xfrm>
            <a:off x="6193970" y="2958591"/>
            <a:ext cx="5378134" cy="651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F227021-F4BA-4747-BAC9-C0C6D5B6F4DE}"/>
              </a:ext>
            </a:extLst>
          </p:cNvPr>
          <p:cNvSpPr txBox="1"/>
          <p:nvPr/>
        </p:nvSpPr>
        <p:spPr>
          <a:xfrm>
            <a:off x="6503821" y="3795463"/>
            <a:ext cx="304892" cy="338554"/>
          </a:xfrm>
          <a:prstGeom prst="rect">
            <a:avLst/>
          </a:prstGeom>
          <a:noFill/>
          <a:ln>
            <a:solidFill>
              <a:schemeClr val="accent1">
                <a:shade val="50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18" name="TextBox 17">
            <a:extLst>
              <a:ext uri="{FF2B5EF4-FFF2-40B4-BE49-F238E27FC236}">
                <a16:creationId xmlns:a16="http://schemas.microsoft.com/office/drawing/2014/main" id="{C3774672-3402-4260-8098-354B4935BD86}"/>
              </a:ext>
            </a:extLst>
          </p:cNvPr>
          <p:cNvSpPr txBox="1"/>
          <p:nvPr/>
        </p:nvSpPr>
        <p:spPr>
          <a:xfrm>
            <a:off x="8142121" y="3795463"/>
            <a:ext cx="304892" cy="338554"/>
          </a:xfrm>
          <a:prstGeom prst="rect">
            <a:avLst/>
          </a:prstGeom>
          <a:noFill/>
          <a:ln>
            <a:solidFill>
              <a:schemeClr val="accent1">
                <a:shade val="50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19" name="TextBox 18">
            <a:extLst>
              <a:ext uri="{FF2B5EF4-FFF2-40B4-BE49-F238E27FC236}">
                <a16:creationId xmlns:a16="http://schemas.microsoft.com/office/drawing/2014/main" id="{07BDF62E-4434-439E-8C79-3F4A3A89B073}"/>
              </a:ext>
            </a:extLst>
          </p:cNvPr>
          <p:cNvSpPr txBox="1"/>
          <p:nvPr/>
        </p:nvSpPr>
        <p:spPr>
          <a:xfrm>
            <a:off x="9081118" y="3795630"/>
            <a:ext cx="309943" cy="338554"/>
          </a:xfrm>
          <a:prstGeom prst="rect">
            <a:avLst/>
          </a:prstGeom>
          <a:noFill/>
          <a:ln>
            <a:solidFill>
              <a:schemeClr val="accent1">
                <a:shade val="50000"/>
              </a:schemeClr>
            </a:solidFill>
          </a:ln>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20" name="TextBox 19">
            <a:extLst>
              <a:ext uri="{FF2B5EF4-FFF2-40B4-BE49-F238E27FC236}">
                <a16:creationId xmlns:a16="http://schemas.microsoft.com/office/drawing/2014/main" id="{71C5FA9B-A9FF-4DAA-9BF1-6A3189F83A05}"/>
              </a:ext>
            </a:extLst>
          </p:cNvPr>
          <p:cNvSpPr txBox="1"/>
          <p:nvPr/>
        </p:nvSpPr>
        <p:spPr>
          <a:xfrm>
            <a:off x="9637546" y="3795463"/>
            <a:ext cx="304892" cy="338554"/>
          </a:xfrm>
          <a:prstGeom prst="rect">
            <a:avLst/>
          </a:prstGeom>
          <a:noFill/>
          <a:ln>
            <a:solidFill>
              <a:schemeClr val="accent1">
                <a:shade val="50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21" name="TextBox 20">
            <a:extLst>
              <a:ext uri="{FF2B5EF4-FFF2-40B4-BE49-F238E27FC236}">
                <a16:creationId xmlns:a16="http://schemas.microsoft.com/office/drawing/2014/main" id="{5D5CE7A6-AAC6-4913-A4E5-8F112AF410C8}"/>
              </a:ext>
            </a:extLst>
          </p:cNvPr>
          <p:cNvSpPr txBox="1"/>
          <p:nvPr/>
        </p:nvSpPr>
        <p:spPr>
          <a:xfrm>
            <a:off x="10142371" y="3805155"/>
            <a:ext cx="304892" cy="338554"/>
          </a:xfrm>
          <a:prstGeom prst="rect">
            <a:avLst/>
          </a:prstGeom>
          <a:noFill/>
          <a:ln>
            <a:solidFill>
              <a:schemeClr val="accent1">
                <a:shade val="50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22" name="TextBox 21">
            <a:extLst>
              <a:ext uri="{FF2B5EF4-FFF2-40B4-BE49-F238E27FC236}">
                <a16:creationId xmlns:a16="http://schemas.microsoft.com/office/drawing/2014/main" id="{C04CFEB8-383C-4F3C-890D-6C8CB8C315C7}"/>
              </a:ext>
            </a:extLst>
          </p:cNvPr>
          <p:cNvSpPr txBox="1"/>
          <p:nvPr/>
        </p:nvSpPr>
        <p:spPr>
          <a:xfrm>
            <a:off x="10894460" y="3795463"/>
            <a:ext cx="304892" cy="338554"/>
          </a:xfrm>
          <a:prstGeom prst="rect">
            <a:avLst/>
          </a:prstGeom>
          <a:noFill/>
          <a:ln>
            <a:solidFill>
              <a:schemeClr val="accent1">
                <a:shade val="50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23" name="TextBox 22">
            <a:extLst>
              <a:ext uri="{FF2B5EF4-FFF2-40B4-BE49-F238E27FC236}">
                <a16:creationId xmlns:a16="http://schemas.microsoft.com/office/drawing/2014/main" id="{D1AC66C5-35D8-4671-A47E-4A48B5DB5D04}"/>
              </a:ext>
            </a:extLst>
          </p:cNvPr>
          <p:cNvSpPr txBox="1"/>
          <p:nvPr/>
        </p:nvSpPr>
        <p:spPr>
          <a:xfrm>
            <a:off x="7164372" y="3795463"/>
            <a:ext cx="304892" cy="338554"/>
          </a:xfrm>
          <a:prstGeom prst="rect">
            <a:avLst/>
          </a:prstGeom>
          <a:noFill/>
          <a:ln>
            <a:solidFill>
              <a:schemeClr val="accent1">
                <a:shade val="50000"/>
              </a:schemeClr>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24" name="Rectangle 23">
            <a:extLst>
              <a:ext uri="{FF2B5EF4-FFF2-40B4-BE49-F238E27FC236}">
                <a16:creationId xmlns:a16="http://schemas.microsoft.com/office/drawing/2014/main" id="{8AAFF033-D378-4303-B62B-9D328E1AB37B}"/>
              </a:ext>
              <a:ext uri="{C183D7F6-B498-43B3-948B-1728B52AA6E4}">
                <adec:decorative xmlns:adec="http://schemas.microsoft.com/office/drawing/2017/decorative" val="1"/>
              </a:ext>
            </a:extLst>
          </p:cNvPr>
          <p:cNvSpPr/>
          <p:nvPr/>
        </p:nvSpPr>
        <p:spPr>
          <a:xfrm>
            <a:off x="6193971" y="3724275"/>
            <a:ext cx="5378134"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4D9C41CF-F993-4256-9945-C93B543EBB82}"/>
              </a:ext>
              <a:ext uri="{C183D7F6-B498-43B3-948B-1728B52AA6E4}">
                <adec:decorative xmlns:adec="http://schemas.microsoft.com/office/drawing/2017/decorative" val="1"/>
              </a:ext>
            </a:extLst>
          </p:cNvPr>
          <p:cNvCxnSpPr>
            <a:stCxn id="7" idx="2"/>
          </p:cNvCxnSpPr>
          <p:nvPr/>
        </p:nvCxnSpPr>
        <p:spPr>
          <a:xfrm>
            <a:off x="8835098" y="2510590"/>
            <a:ext cx="0" cy="356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A025E7A-555D-4FB4-9D98-0B3CA21438D9}"/>
              </a:ext>
            </a:extLst>
          </p:cNvPr>
          <p:cNvSpPr txBox="1"/>
          <p:nvPr/>
        </p:nvSpPr>
        <p:spPr>
          <a:xfrm>
            <a:off x="7571136" y="4568093"/>
            <a:ext cx="2291333"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Bag of words vector</a:t>
            </a:r>
          </a:p>
        </p:txBody>
      </p:sp>
      <p:sp>
        <p:nvSpPr>
          <p:cNvPr id="29" name="TextBox 28">
            <a:extLst>
              <a:ext uri="{FF2B5EF4-FFF2-40B4-BE49-F238E27FC236}">
                <a16:creationId xmlns:a16="http://schemas.microsoft.com/office/drawing/2014/main" id="{FDE15B02-8D5C-417A-B819-655ECFDE33B9}"/>
              </a:ext>
            </a:extLst>
          </p:cNvPr>
          <p:cNvSpPr txBox="1"/>
          <p:nvPr/>
        </p:nvSpPr>
        <p:spPr>
          <a:xfrm>
            <a:off x="6873850" y="5727724"/>
            <a:ext cx="3527450" cy="430775"/>
          </a:xfrm>
          <a:prstGeom prst="rect">
            <a:avLst/>
          </a:prstGeom>
          <a:noFill/>
        </p:spPr>
        <p:txBody>
          <a:bodyPr wrap="square" rtlCol="0">
            <a:spAutoFit/>
          </a:bodyPr>
          <a:lstStyle/>
          <a:p>
            <a:pPr algn="ctr"/>
            <a:r>
              <a:rPr lang="en-US" sz="2199" dirty="0">
                <a:latin typeface="Amazon Ember" panose="020B0603020204020204" pitchFamily="34" charset="0"/>
                <a:ea typeface="Amazon Ember" panose="020B0603020204020204" pitchFamily="34" charset="0"/>
                <a:cs typeface="Amazon Ember" panose="020B0603020204020204" pitchFamily="34" charset="0"/>
              </a:rPr>
              <a:t>Example NLP Model</a:t>
            </a:r>
          </a:p>
        </p:txBody>
      </p:sp>
      <p:sp>
        <p:nvSpPr>
          <p:cNvPr id="5" name="Footer Placeholder 4">
            <a:extLst>
              <a:ext uri="{FF2B5EF4-FFF2-40B4-BE49-F238E27FC236}">
                <a16:creationId xmlns:a16="http://schemas.microsoft.com/office/drawing/2014/main" id="{28ECC9E6-006B-42ED-88F7-5401668464EF}"/>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78D835AB-D25F-4D8E-9A37-8A1EF516C68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806728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656A-0678-42EA-88B5-DBC5300F9852}"/>
              </a:ext>
            </a:extLst>
          </p:cNvPr>
          <p:cNvSpPr>
            <a:spLocks noGrp="1"/>
          </p:cNvSpPr>
          <p:nvPr>
            <p:ph type="title"/>
          </p:nvPr>
        </p:nvSpPr>
        <p:spPr/>
        <p:txBody>
          <a:bodyPr/>
          <a:lstStyle/>
          <a:p>
            <a:r>
              <a:rPr lang="en-US" dirty="0"/>
              <a:t>Text analysis categories</a:t>
            </a:r>
          </a:p>
        </p:txBody>
      </p:sp>
      <p:grpSp>
        <p:nvGrpSpPr>
          <p:cNvPr id="35" name="Group 34" descr="Text analysis categories.">
            <a:extLst>
              <a:ext uri="{FF2B5EF4-FFF2-40B4-BE49-F238E27FC236}">
                <a16:creationId xmlns:a16="http://schemas.microsoft.com/office/drawing/2014/main" id="{6CA3C89B-2D37-4052-8E1F-35F0D39FDC73}"/>
              </a:ext>
            </a:extLst>
          </p:cNvPr>
          <p:cNvGrpSpPr/>
          <p:nvPr/>
        </p:nvGrpSpPr>
        <p:grpSpPr>
          <a:xfrm>
            <a:off x="995459" y="2233807"/>
            <a:ext cx="10458788" cy="2711413"/>
            <a:chOff x="995459" y="2233807"/>
            <a:chExt cx="10458788" cy="2711413"/>
          </a:xfrm>
        </p:grpSpPr>
        <p:grpSp>
          <p:nvGrpSpPr>
            <p:cNvPr id="7" name="Group 6">
              <a:extLst>
                <a:ext uri="{FF2B5EF4-FFF2-40B4-BE49-F238E27FC236}">
                  <a16:creationId xmlns:a16="http://schemas.microsoft.com/office/drawing/2014/main" id="{608A248C-707A-4F43-85ED-C063A4FFF30A}"/>
                </a:ext>
                <a:ext uri="{C183D7F6-B498-43B3-948B-1728B52AA6E4}">
                  <adec:decorative xmlns:adec="http://schemas.microsoft.com/office/drawing/2017/decorative" val="1"/>
                </a:ext>
              </a:extLst>
            </p:cNvPr>
            <p:cNvGrpSpPr/>
            <p:nvPr/>
          </p:nvGrpSpPr>
          <p:grpSpPr>
            <a:xfrm>
              <a:off x="4074077" y="2247863"/>
              <a:ext cx="3222357" cy="2451470"/>
              <a:chOff x="4485206" y="2247863"/>
              <a:chExt cx="3222357" cy="2451470"/>
            </a:xfrm>
          </p:grpSpPr>
          <p:grpSp>
            <p:nvGrpSpPr>
              <p:cNvPr id="33" name="Group 32"/>
              <p:cNvGrpSpPr/>
              <p:nvPr/>
            </p:nvGrpSpPr>
            <p:grpSpPr>
              <a:xfrm>
                <a:off x="4520472" y="3399324"/>
                <a:ext cx="3151825" cy="1300009"/>
                <a:chOff x="7854745" y="3265701"/>
                <a:chExt cx="3151825" cy="1300009"/>
              </a:xfrm>
            </p:grpSpPr>
            <p:sp>
              <p:nvSpPr>
                <p:cNvPr id="9" name="TextBox 8">
                  <a:extLst>
                    <a:ext uri="{FF2B5EF4-FFF2-40B4-BE49-F238E27FC236}">
                      <a16:creationId xmlns:a16="http://schemas.microsoft.com/office/drawing/2014/main" id="{E2CFA16A-E3E2-4A71-9717-890FF2A4501B}"/>
                    </a:ext>
                  </a:extLst>
                </p:cNvPr>
                <p:cNvSpPr txBox="1"/>
                <p:nvPr/>
              </p:nvSpPr>
              <p:spPr>
                <a:xfrm>
                  <a:off x="7854745" y="3265701"/>
                  <a:ext cx="3151825" cy="338554"/>
                </a:xfrm>
                <a:prstGeom prst="rect">
                  <a:avLst/>
                </a:prstGeom>
                <a:noFill/>
                <a:ln>
                  <a:solidFill>
                    <a:schemeClr val="tx1"/>
                  </a:solid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There iz an error in this sentence.</a:t>
                  </a:r>
                </a:p>
              </p:txBody>
            </p:sp>
            <p:sp>
              <p:nvSpPr>
                <p:cNvPr id="10" name="TextBox 9">
                  <a:extLst>
                    <a:ext uri="{FF2B5EF4-FFF2-40B4-BE49-F238E27FC236}">
                      <a16:creationId xmlns:a16="http://schemas.microsoft.com/office/drawing/2014/main" id="{BEB3913A-61A8-464B-9856-592D3091301F}"/>
                    </a:ext>
                  </a:extLst>
                </p:cNvPr>
                <p:cNvSpPr txBox="1"/>
                <p:nvPr/>
              </p:nvSpPr>
              <p:spPr>
                <a:xfrm>
                  <a:off x="8715502" y="4165600"/>
                  <a:ext cx="1313180" cy="400110"/>
                </a:xfrm>
                <a:prstGeom prst="rect">
                  <a:avLst/>
                </a:prstGeom>
                <a:noFill/>
                <a:ln>
                  <a:solidFill>
                    <a:schemeClr val="tx1"/>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Dictionary</a:t>
                  </a:r>
                </a:p>
              </p:txBody>
            </p:sp>
            <p:sp>
              <p:nvSpPr>
                <p:cNvPr id="13" name="Arrow: Down 12">
                  <a:extLst>
                    <a:ext uri="{FF2B5EF4-FFF2-40B4-BE49-F238E27FC236}">
                      <a16:creationId xmlns:a16="http://schemas.microsoft.com/office/drawing/2014/main" id="{59234D60-DA44-4FF9-91AE-7DFD9AE2CED6}"/>
                    </a:ext>
                    <a:ext uri="{C183D7F6-B498-43B3-948B-1728B52AA6E4}">
                      <adec:decorative xmlns:adec="http://schemas.microsoft.com/office/drawing/2017/decorative" val="1"/>
                    </a:ext>
                  </a:extLst>
                </p:cNvPr>
                <p:cNvSpPr/>
                <p:nvPr/>
              </p:nvSpPr>
              <p:spPr>
                <a:xfrm>
                  <a:off x="8806688" y="3665811"/>
                  <a:ext cx="484632" cy="477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a:extLst>
                    <a:ext uri="{FF2B5EF4-FFF2-40B4-BE49-F238E27FC236}">
                      <a16:creationId xmlns:a16="http://schemas.microsoft.com/office/drawing/2014/main" id="{0DE81F59-3CF5-496B-88AE-E03E81EEAF9E}"/>
                    </a:ext>
                    <a:ext uri="{C183D7F6-B498-43B3-948B-1728B52AA6E4}">
                      <adec:decorative xmlns:adec="http://schemas.microsoft.com/office/drawing/2017/decorative" val="1"/>
                    </a:ext>
                  </a:extLst>
                </p:cNvPr>
                <p:cNvSpPr/>
                <p:nvPr/>
              </p:nvSpPr>
              <p:spPr>
                <a:xfrm rot="10800000">
                  <a:off x="9538462" y="3676945"/>
                  <a:ext cx="484632" cy="477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4662C44-D338-4E82-904A-3A8F0BCDCA1B}"/>
                    </a:ext>
                  </a:extLst>
                </p:cNvPr>
                <p:cNvSpPr txBox="1"/>
                <p:nvPr/>
              </p:nvSpPr>
              <p:spPr>
                <a:xfrm>
                  <a:off x="10023094" y="3718781"/>
                  <a:ext cx="348172"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is</a:t>
                  </a:r>
                </a:p>
              </p:txBody>
            </p:sp>
          </p:grpSp>
          <p:sp>
            <p:nvSpPr>
              <p:cNvPr id="29" name="TextBox 28"/>
              <p:cNvSpPr txBox="1"/>
              <p:nvPr/>
            </p:nvSpPr>
            <p:spPr>
              <a:xfrm>
                <a:off x="4485206" y="2247863"/>
                <a:ext cx="3222357" cy="461665"/>
              </a:xfrm>
              <a:prstGeom prst="rect">
                <a:avLst/>
              </a:prstGeom>
              <a:noFill/>
            </p:spPr>
            <p:txBody>
              <a:bodyPr wrap="none" rtlCol="0">
                <a:spAutoFit/>
              </a:bodyPr>
              <a:lstStyle/>
              <a:p>
                <a:r>
                  <a:rPr lang="en-US" sz="2400" dirty="0"/>
                  <a:t>Discovering similarities</a:t>
                </a:r>
                <a:endParaRPr lang="en-US" sz="2400" dirty="0">
                  <a:ea typeface="Amazon Ember Light" panose="020B0403020204020204" pitchFamily="34" charset="0"/>
                  <a:cs typeface="Amazon Ember Light" panose="020B0403020204020204" pitchFamily="34" charset="0"/>
                </a:endParaRPr>
              </a:p>
            </p:txBody>
          </p:sp>
        </p:grpSp>
        <p:grpSp>
          <p:nvGrpSpPr>
            <p:cNvPr id="3" name="Group 2">
              <a:extLst>
                <a:ext uri="{FF2B5EF4-FFF2-40B4-BE49-F238E27FC236}">
                  <a16:creationId xmlns:a16="http://schemas.microsoft.com/office/drawing/2014/main" id="{1FD8F05C-6A24-49AD-BC6A-DCE67B63BBE6}"/>
                </a:ext>
                <a:ext uri="{C183D7F6-B498-43B3-948B-1728B52AA6E4}">
                  <adec:decorative xmlns:adec="http://schemas.microsoft.com/office/drawing/2017/decorative" val="1"/>
                </a:ext>
              </a:extLst>
            </p:cNvPr>
            <p:cNvGrpSpPr/>
            <p:nvPr/>
          </p:nvGrpSpPr>
          <p:grpSpPr>
            <a:xfrm>
              <a:off x="995459" y="2233807"/>
              <a:ext cx="2289409" cy="2711413"/>
              <a:chOff x="995459" y="2233807"/>
              <a:chExt cx="2289409" cy="2711413"/>
            </a:xfrm>
          </p:grpSpPr>
          <p:grpSp>
            <p:nvGrpSpPr>
              <p:cNvPr id="4" name="Group 3"/>
              <p:cNvGrpSpPr/>
              <p:nvPr/>
            </p:nvGrpSpPr>
            <p:grpSpPr>
              <a:xfrm>
                <a:off x="1346335" y="3153436"/>
                <a:ext cx="1587656" cy="1791784"/>
                <a:chOff x="8611791" y="1369335"/>
                <a:chExt cx="1587656" cy="1791784"/>
              </a:xfrm>
            </p:grpSpPr>
            <p:sp>
              <p:nvSpPr>
                <p:cNvPr id="8" name="Oval 7">
                  <a:extLst>
                    <a:ext uri="{C183D7F6-B498-43B3-948B-1728B52AA6E4}">
                      <adec:decorative xmlns:adec="http://schemas.microsoft.com/office/drawing/2017/decorative" val="1"/>
                    </a:ext>
                  </a:extLst>
                </p:cNvPr>
                <p:cNvSpPr/>
                <p:nvPr/>
              </p:nvSpPr>
              <p:spPr>
                <a:xfrm>
                  <a:off x="8671895" y="1431707"/>
                  <a:ext cx="1462912" cy="508050"/>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11" name="Down Arrow 10">
                  <a:extLst>
                    <a:ext uri="{C183D7F6-B498-43B3-948B-1728B52AA6E4}">
                      <adec:decorative xmlns:adec="http://schemas.microsoft.com/office/drawing/2017/decorative" val="1"/>
                    </a:ext>
                  </a:extLst>
                </p:cNvPr>
                <p:cNvSpPr/>
                <p:nvPr/>
              </p:nvSpPr>
              <p:spPr>
                <a:xfrm>
                  <a:off x="9263864" y="2675750"/>
                  <a:ext cx="283510" cy="181446"/>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2" name="Freeform 11">
                  <a:extLst>
                    <a:ext uri="{C183D7F6-B498-43B3-948B-1728B52AA6E4}">
                      <adec:decorative xmlns:adec="http://schemas.microsoft.com/office/drawing/2017/decorative" val="1"/>
                    </a:ext>
                  </a:extLst>
                </p:cNvPr>
                <p:cNvSpPr/>
                <p:nvPr/>
              </p:nvSpPr>
              <p:spPr>
                <a:xfrm>
                  <a:off x="8725195" y="2820907"/>
                  <a:ext cx="1360848" cy="340212"/>
                </a:xfrm>
                <a:custGeom>
                  <a:avLst/>
                  <a:gdLst>
                    <a:gd name="connsiteX0" fmla="*/ 0 w 1360848"/>
                    <a:gd name="connsiteY0" fmla="*/ 0 h 340212"/>
                    <a:gd name="connsiteX1" fmla="*/ 1360848 w 1360848"/>
                    <a:gd name="connsiteY1" fmla="*/ 0 h 340212"/>
                    <a:gd name="connsiteX2" fmla="*/ 1360848 w 1360848"/>
                    <a:gd name="connsiteY2" fmla="*/ 340212 h 340212"/>
                    <a:gd name="connsiteX3" fmla="*/ 0 w 1360848"/>
                    <a:gd name="connsiteY3" fmla="*/ 340212 h 340212"/>
                    <a:gd name="connsiteX4" fmla="*/ 0 w 1360848"/>
                    <a:gd name="connsiteY4" fmla="*/ 0 h 34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848" h="340212">
                      <a:moveTo>
                        <a:pt x="0" y="0"/>
                      </a:moveTo>
                      <a:lnTo>
                        <a:pt x="1360848" y="0"/>
                      </a:lnTo>
                      <a:lnTo>
                        <a:pt x="1360848" y="340212"/>
                      </a:lnTo>
                      <a:lnTo>
                        <a:pt x="0" y="3402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a:t>Animals</a:t>
                  </a:r>
                </a:p>
              </p:txBody>
            </p:sp>
            <p:sp>
              <p:nvSpPr>
                <p:cNvPr id="16" name="Freeform 15">
                  <a:extLst>
                    <a:ext uri="{C183D7F6-B498-43B3-948B-1728B52AA6E4}">
                      <adec:decorative xmlns:adec="http://schemas.microsoft.com/office/drawing/2017/decorative" val="1"/>
                    </a:ext>
                  </a:extLst>
                </p:cNvPr>
                <p:cNvSpPr/>
                <p:nvPr/>
              </p:nvSpPr>
              <p:spPr>
                <a:xfrm>
                  <a:off x="9203760" y="1978995"/>
                  <a:ext cx="510318" cy="510318"/>
                </a:xfrm>
                <a:custGeom>
                  <a:avLst/>
                  <a:gdLst>
                    <a:gd name="connsiteX0" fmla="*/ 0 w 510318"/>
                    <a:gd name="connsiteY0" fmla="*/ 255159 h 510318"/>
                    <a:gd name="connsiteX1" fmla="*/ 255159 w 510318"/>
                    <a:gd name="connsiteY1" fmla="*/ 0 h 510318"/>
                    <a:gd name="connsiteX2" fmla="*/ 510318 w 510318"/>
                    <a:gd name="connsiteY2" fmla="*/ 255159 h 510318"/>
                    <a:gd name="connsiteX3" fmla="*/ 255159 w 510318"/>
                    <a:gd name="connsiteY3" fmla="*/ 510318 h 510318"/>
                    <a:gd name="connsiteX4" fmla="*/ 0 w 510318"/>
                    <a:gd name="connsiteY4" fmla="*/ 255159 h 51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318" h="510318">
                      <a:moveTo>
                        <a:pt x="0" y="255159"/>
                      </a:moveTo>
                      <a:cubicBezTo>
                        <a:pt x="0" y="114239"/>
                        <a:pt x="114239" y="0"/>
                        <a:pt x="255159" y="0"/>
                      </a:cubicBezTo>
                      <a:cubicBezTo>
                        <a:pt x="396079" y="0"/>
                        <a:pt x="510318" y="114239"/>
                        <a:pt x="510318" y="255159"/>
                      </a:cubicBezTo>
                      <a:cubicBezTo>
                        <a:pt x="510318" y="396079"/>
                        <a:pt x="396079" y="510318"/>
                        <a:pt x="255159" y="510318"/>
                      </a:cubicBezTo>
                      <a:cubicBezTo>
                        <a:pt x="114239" y="510318"/>
                        <a:pt x="0" y="396079"/>
                        <a:pt x="0" y="255159"/>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2514" tIns="92514" rIns="92514" bIns="92514" numCol="1" spcCol="1270" anchor="ctr" anchorCtr="0">
                  <a:noAutofit/>
                </a:bodyPr>
                <a:lstStyle/>
                <a:p>
                  <a:pPr lvl="0" algn="ctr" defTabSz="622300">
                    <a:lnSpc>
                      <a:spcPct val="90000"/>
                    </a:lnSpc>
                    <a:spcBef>
                      <a:spcPct val="0"/>
                    </a:spcBef>
                    <a:spcAft>
                      <a:spcPct val="35000"/>
                    </a:spcAft>
                  </a:pPr>
                  <a:r>
                    <a:rPr lang="en-US" sz="1400" kern="1200" dirty="0"/>
                    <a:t>cow</a:t>
                  </a:r>
                </a:p>
              </p:txBody>
            </p:sp>
            <p:sp>
              <p:nvSpPr>
                <p:cNvPr id="19" name="Freeform 18">
                  <a:extLst>
                    <a:ext uri="{C183D7F6-B498-43B3-948B-1728B52AA6E4}">
                      <adec:decorative xmlns:adec="http://schemas.microsoft.com/office/drawing/2017/decorative" val="1"/>
                    </a:ext>
                  </a:extLst>
                </p:cNvPr>
                <p:cNvSpPr/>
                <p:nvPr/>
              </p:nvSpPr>
              <p:spPr>
                <a:xfrm>
                  <a:off x="8811261" y="1596143"/>
                  <a:ext cx="564993" cy="510318"/>
                </a:xfrm>
                <a:custGeom>
                  <a:avLst/>
                  <a:gdLst>
                    <a:gd name="connsiteX0" fmla="*/ 0 w 564993"/>
                    <a:gd name="connsiteY0" fmla="*/ 255159 h 510318"/>
                    <a:gd name="connsiteX1" fmla="*/ 282497 w 564993"/>
                    <a:gd name="connsiteY1" fmla="*/ 0 h 510318"/>
                    <a:gd name="connsiteX2" fmla="*/ 564994 w 564993"/>
                    <a:gd name="connsiteY2" fmla="*/ 255159 h 510318"/>
                    <a:gd name="connsiteX3" fmla="*/ 282497 w 564993"/>
                    <a:gd name="connsiteY3" fmla="*/ 510318 h 510318"/>
                    <a:gd name="connsiteX4" fmla="*/ 0 w 564993"/>
                    <a:gd name="connsiteY4" fmla="*/ 255159 h 51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93" h="510318">
                      <a:moveTo>
                        <a:pt x="0" y="255159"/>
                      </a:moveTo>
                      <a:cubicBezTo>
                        <a:pt x="0" y="114239"/>
                        <a:pt x="126478" y="0"/>
                        <a:pt x="282497" y="0"/>
                      </a:cubicBezTo>
                      <a:cubicBezTo>
                        <a:pt x="438516" y="0"/>
                        <a:pt x="564994" y="114239"/>
                        <a:pt x="564994" y="255159"/>
                      </a:cubicBezTo>
                      <a:cubicBezTo>
                        <a:pt x="564994" y="396079"/>
                        <a:pt x="438516" y="510318"/>
                        <a:pt x="282497" y="510318"/>
                      </a:cubicBezTo>
                      <a:cubicBezTo>
                        <a:pt x="126478" y="510318"/>
                        <a:pt x="0" y="396079"/>
                        <a:pt x="0" y="255159"/>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061" tIns="95054" rIns="103061" bIns="95054" numCol="1" spcCol="1270" anchor="ctr" anchorCtr="0">
                  <a:noAutofit/>
                </a:bodyPr>
                <a:lstStyle/>
                <a:p>
                  <a:pPr lvl="0" algn="ctr" defTabSz="711200">
                    <a:lnSpc>
                      <a:spcPct val="90000"/>
                    </a:lnSpc>
                    <a:spcBef>
                      <a:spcPct val="0"/>
                    </a:spcBef>
                    <a:spcAft>
                      <a:spcPct val="35000"/>
                    </a:spcAft>
                  </a:pPr>
                  <a:r>
                    <a:rPr lang="en-US" sz="1600" kern="1200" dirty="0"/>
                    <a:t>dog</a:t>
                  </a:r>
                </a:p>
              </p:txBody>
            </p:sp>
            <p:sp>
              <p:nvSpPr>
                <p:cNvPr id="27" name="Freeform 26">
                  <a:extLst>
                    <a:ext uri="{C183D7F6-B498-43B3-948B-1728B52AA6E4}">
                      <adec:decorative xmlns:adec="http://schemas.microsoft.com/office/drawing/2017/decorative" val="1"/>
                    </a:ext>
                  </a:extLst>
                </p:cNvPr>
                <p:cNvSpPr/>
                <p:nvPr/>
              </p:nvSpPr>
              <p:spPr>
                <a:xfrm>
                  <a:off x="9360258" y="1472759"/>
                  <a:ext cx="510318" cy="510318"/>
                </a:xfrm>
                <a:custGeom>
                  <a:avLst/>
                  <a:gdLst>
                    <a:gd name="connsiteX0" fmla="*/ 0 w 510318"/>
                    <a:gd name="connsiteY0" fmla="*/ 255159 h 510318"/>
                    <a:gd name="connsiteX1" fmla="*/ 255159 w 510318"/>
                    <a:gd name="connsiteY1" fmla="*/ 0 h 510318"/>
                    <a:gd name="connsiteX2" fmla="*/ 510318 w 510318"/>
                    <a:gd name="connsiteY2" fmla="*/ 255159 h 510318"/>
                    <a:gd name="connsiteX3" fmla="*/ 255159 w 510318"/>
                    <a:gd name="connsiteY3" fmla="*/ 510318 h 510318"/>
                    <a:gd name="connsiteX4" fmla="*/ 0 w 510318"/>
                    <a:gd name="connsiteY4" fmla="*/ 255159 h 51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318" h="510318">
                      <a:moveTo>
                        <a:pt x="0" y="255159"/>
                      </a:moveTo>
                      <a:cubicBezTo>
                        <a:pt x="0" y="114239"/>
                        <a:pt x="114239" y="0"/>
                        <a:pt x="255159" y="0"/>
                      </a:cubicBezTo>
                      <a:cubicBezTo>
                        <a:pt x="396079" y="0"/>
                        <a:pt x="510318" y="114239"/>
                        <a:pt x="510318" y="255159"/>
                      </a:cubicBezTo>
                      <a:cubicBezTo>
                        <a:pt x="510318" y="396079"/>
                        <a:pt x="396079" y="510318"/>
                        <a:pt x="255159" y="510318"/>
                      </a:cubicBezTo>
                      <a:cubicBezTo>
                        <a:pt x="114239" y="510318"/>
                        <a:pt x="0" y="396079"/>
                        <a:pt x="0" y="255159"/>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54" tIns="95054" rIns="95054" bIns="95054" numCol="1" spcCol="1270" anchor="ctr" anchorCtr="0">
                  <a:noAutofit/>
                </a:bodyPr>
                <a:lstStyle/>
                <a:p>
                  <a:pPr lvl="0" algn="ctr" defTabSz="711200">
                    <a:lnSpc>
                      <a:spcPct val="90000"/>
                    </a:lnSpc>
                    <a:spcBef>
                      <a:spcPct val="0"/>
                    </a:spcBef>
                    <a:spcAft>
                      <a:spcPct val="35000"/>
                    </a:spcAft>
                  </a:pPr>
                  <a:r>
                    <a:rPr lang="en-US" sz="1600" kern="1200" dirty="0"/>
                    <a:t>cat</a:t>
                  </a:r>
                </a:p>
              </p:txBody>
            </p:sp>
            <p:sp>
              <p:nvSpPr>
                <p:cNvPr id="28" name="Shape 27">
                  <a:extLst>
                    <a:ext uri="{C183D7F6-B498-43B3-948B-1728B52AA6E4}">
                      <adec:decorative xmlns:adec="http://schemas.microsoft.com/office/drawing/2017/decorative" val="1"/>
                    </a:ext>
                  </a:extLst>
                </p:cNvPr>
                <p:cNvSpPr/>
                <p:nvPr/>
              </p:nvSpPr>
              <p:spPr>
                <a:xfrm>
                  <a:off x="8611791" y="1369335"/>
                  <a:ext cx="1587656" cy="1270125"/>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grpSp>
          <p:sp>
            <p:nvSpPr>
              <p:cNvPr id="31" name="TextBox 30"/>
              <p:cNvSpPr txBox="1"/>
              <p:nvPr/>
            </p:nvSpPr>
            <p:spPr>
              <a:xfrm>
                <a:off x="995459" y="2233807"/>
                <a:ext cx="2289409" cy="461665"/>
              </a:xfrm>
              <a:prstGeom prst="rect">
                <a:avLst/>
              </a:prstGeom>
              <a:noFill/>
            </p:spPr>
            <p:txBody>
              <a:bodyPr wrap="none" rtlCol="0">
                <a:spAutoFit/>
              </a:bodyPr>
              <a:lstStyle/>
              <a:p>
                <a:r>
                  <a:rPr lang="en-US" sz="2400" dirty="0">
                    <a:ea typeface="Amazon Ember Light" panose="020B0403020204020204" pitchFamily="34" charset="0"/>
                    <a:cs typeface="Amazon Ember Light" panose="020B0403020204020204" pitchFamily="34" charset="0"/>
                  </a:rPr>
                  <a:t>Classifying text</a:t>
                </a:r>
              </a:p>
            </p:txBody>
          </p:sp>
        </p:grpSp>
        <p:grpSp>
          <p:nvGrpSpPr>
            <p:cNvPr id="30" name="Group 29">
              <a:extLst>
                <a:ext uri="{FF2B5EF4-FFF2-40B4-BE49-F238E27FC236}">
                  <a16:creationId xmlns:a16="http://schemas.microsoft.com/office/drawing/2014/main" id="{E7AECD09-A499-4E16-8AA9-4E22098E0F48}"/>
                </a:ext>
                <a:ext uri="{C183D7F6-B498-43B3-948B-1728B52AA6E4}">
                  <adec:decorative xmlns:adec="http://schemas.microsoft.com/office/drawing/2017/decorative" val="1"/>
                </a:ext>
              </a:extLst>
            </p:cNvPr>
            <p:cNvGrpSpPr/>
            <p:nvPr/>
          </p:nvGrpSpPr>
          <p:grpSpPr>
            <a:xfrm>
              <a:off x="8085644" y="2254495"/>
              <a:ext cx="3368603" cy="2387618"/>
              <a:chOff x="8085644" y="2254495"/>
              <a:chExt cx="3368603" cy="2387618"/>
            </a:xfrm>
          </p:grpSpPr>
          <p:grpSp>
            <p:nvGrpSpPr>
              <p:cNvPr id="34" name="Group 33"/>
              <p:cNvGrpSpPr/>
              <p:nvPr/>
            </p:nvGrpSpPr>
            <p:grpSpPr>
              <a:xfrm>
                <a:off x="8085644" y="3456544"/>
                <a:ext cx="3368603" cy="1185569"/>
                <a:chOff x="7639499" y="4943142"/>
                <a:chExt cx="3368603" cy="1185569"/>
              </a:xfrm>
            </p:grpSpPr>
            <p:sp>
              <p:nvSpPr>
                <p:cNvPr id="17" name="TextBox 16">
                  <a:extLst>
                    <a:ext uri="{FF2B5EF4-FFF2-40B4-BE49-F238E27FC236}">
                      <a16:creationId xmlns:a16="http://schemas.microsoft.com/office/drawing/2014/main" id="{F530F937-26D2-4F1C-B320-A1D81136682F}"/>
                    </a:ext>
                  </a:extLst>
                </p:cNvPr>
                <p:cNvSpPr txBox="1"/>
                <p:nvPr/>
              </p:nvSpPr>
              <p:spPr>
                <a:xfrm>
                  <a:off x="8088094" y="4943142"/>
                  <a:ext cx="247184" cy="400110"/>
                </a:xfrm>
                <a:prstGeom prst="rect">
                  <a:avLst/>
                </a:prstGeom>
                <a:noFill/>
                <a:ln>
                  <a:solidFill>
                    <a:schemeClr val="accent1">
                      <a:shade val="50000"/>
                    </a:schemeClr>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a:t>
                  </a:r>
                </a:p>
              </p:txBody>
            </p:sp>
            <p:sp>
              <p:nvSpPr>
                <p:cNvPr id="18" name="TextBox 17">
                  <a:extLst>
                    <a:ext uri="{FF2B5EF4-FFF2-40B4-BE49-F238E27FC236}">
                      <a16:creationId xmlns:a16="http://schemas.microsoft.com/office/drawing/2014/main" id="{4D85B915-7257-469D-B25D-C09E5C48FBFC}"/>
                    </a:ext>
                  </a:extLst>
                </p:cNvPr>
                <p:cNvSpPr txBox="1"/>
                <p:nvPr/>
              </p:nvSpPr>
              <p:spPr>
                <a:xfrm>
                  <a:off x="8876396" y="4943142"/>
                  <a:ext cx="652743" cy="400110"/>
                </a:xfrm>
                <a:prstGeom prst="rect">
                  <a:avLst/>
                </a:prstGeom>
                <a:noFill/>
                <a:ln>
                  <a:solidFill>
                    <a:schemeClr val="accent1">
                      <a:shade val="50000"/>
                    </a:schemeClr>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love</a:t>
                  </a:r>
                </a:p>
              </p:txBody>
            </p:sp>
            <p:sp>
              <p:nvSpPr>
                <p:cNvPr id="20" name="TextBox 19">
                  <a:extLst>
                    <a:ext uri="{FF2B5EF4-FFF2-40B4-BE49-F238E27FC236}">
                      <a16:creationId xmlns:a16="http://schemas.microsoft.com/office/drawing/2014/main" id="{68E1D57D-C3C7-411E-8272-6A827AC6240A}"/>
                    </a:ext>
                  </a:extLst>
                </p:cNvPr>
                <p:cNvSpPr txBox="1"/>
                <p:nvPr/>
              </p:nvSpPr>
              <p:spPr>
                <a:xfrm>
                  <a:off x="9706143" y="4945220"/>
                  <a:ext cx="1301959" cy="400110"/>
                </a:xfrm>
                <a:prstGeom prst="rect">
                  <a:avLst/>
                </a:prstGeom>
                <a:noFill/>
                <a:ln>
                  <a:solidFill>
                    <a:schemeClr val="accent1">
                      <a:shade val="50000"/>
                    </a:schemeClr>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ice cream.</a:t>
                  </a:r>
                </a:p>
              </p:txBody>
            </p:sp>
            <p:sp>
              <p:nvSpPr>
                <p:cNvPr id="21" name="TextBox 20">
                  <a:extLst>
                    <a:ext uri="{FF2B5EF4-FFF2-40B4-BE49-F238E27FC236}">
                      <a16:creationId xmlns:a16="http://schemas.microsoft.com/office/drawing/2014/main" id="{E971E552-ACA2-47BE-B50E-5473E57CB4AA}"/>
                    </a:ext>
                  </a:extLst>
                </p:cNvPr>
                <p:cNvSpPr txBox="1"/>
                <p:nvPr/>
              </p:nvSpPr>
              <p:spPr>
                <a:xfrm>
                  <a:off x="7639499" y="5728601"/>
                  <a:ext cx="979755" cy="400110"/>
                </a:xfrm>
                <a:prstGeom prst="rect">
                  <a:avLst/>
                </a:prstGeom>
                <a:noFill/>
                <a:ln>
                  <a:solidFill>
                    <a:schemeClr val="accent1">
                      <a:shade val="50000"/>
                    </a:schemeClr>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subject</a:t>
                  </a:r>
                </a:p>
              </p:txBody>
            </p:sp>
            <p:sp>
              <p:nvSpPr>
                <p:cNvPr id="22" name="TextBox 21">
                  <a:extLst>
                    <a:ext uri="{FF2B5EF4-FFF2-40B4-BE49-F238E27FC236}">
                      <a16:creationId xmlns:a16="http://schemas.microsoft.com/office/drawing/2014/main" id="{1857360B-FE36-46C6-B943-6F7920A1ACE9}"/>
                    </a:ext>
                  </a:extLst>
                </p:cNvPr>
                <p:cNvSpPr txBox="1"/>
                <p:nvPr/>
              </p:nvSpPr>
              <p:spPr>
                <a:xfrm>
                  <a:off x="8902752" y="5728601"/>
                  <a:ext cx="678391" cy="400110"/>
                </a:xfrm>
                <a:prstGeom prst="rect">
                  <a:avLst/>
                </a:prstGeom>
                <a:noFill/>
                <a:ln>
                  <a:solidFill>
                    <a:schemeClr val="accent1">
                      <a:shade val="50000"/>
                    </a:schemeClr>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verb</a:t>
                  </a:r>
                </a:p>
              </p:txBody>
            </p:sp>
            <p:sp>
              <p:nvSpPr>
                <p:cNvPr id="23" name="TextBox 22">
                  <a:extLst>
                    <a:ext uri="{FF2B5EF4-FFF2-40B4-BE49-F238E27FC236}">
                      <a16:creationId xmlns:a16="http://schemas.microsoft.com/office/drawing/2014/main" id="{7F67856F-0E5D-4C06-8057-4B5221164A1B}"/>
                    </a:ext>
                  </a:extLst>
                </p:cNvPr>
                <p:cNvSpPr txBox="1"/>
                <p:nvPr/>
              </p:nvSpPr>
              <p:spPr>
                <a:xfrm>
                  <a:off x="9870135" y="5728601"/>
                  <a:ext cx="875561" cy="400110"/>
                </a:xfrm>
                <a:prstGeom prst="rect">
                  <a:avLst/>
                </a:prstGeom>
                <a:noFill/>
                <a:ln>
                  <a:solidFill>
                    <a:schemeClr val="accent1">
                      <a:shade val="50000"/>
                    </a:schemeClr>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object</a:t>
                  </a:r>
                </a:p>
              </p:txBody>
            </p:sp>
            <p:sp>
              <p:nvSpPr>
                <p:cNvPr id="24" name="Arrow: Down 23">
                  <a:extLst>
                    <a:ext uri="{FF2B5EF4-FFF2-40B4-BE49-F238E27FC236}">
                      <a16:creationId xmlns:a16="http://schemas.microsoft.com/office/drawing/2014/main" id="{E50269C5-77F6-4F83-B25F-7C2BC2D11974}"/>
                    </a:ext>
                    <a:ext uri="{C183D7F6-B498-43B3-948B-1728B52AA6E4}">
                      <adec:decorative xmlns:adec="http://schemas.microsoft.com/office/drawing/2017/decorative" val="1"/>
                    </a:ext>
                  </a:extLst>
                </p:cNvPr>
                <p:cNvSpPr/>
                <p:nvPr/>
              </p:nvSpPr>
              <p:spPr>
                <a:xfrm>
                  <a:off x="7972894" y="5341459"/>
                  <a:ext cx="484632" cy="3665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Down 24">
                  <a:extLst>
                    <a:ext uri="{FF2B5EF4-FFF2-40B4-BE49-F238E27FC236}">
                      <a16:creationId xmlns:a16="http://schemas.microsoft.com/office/drawing/2014/main" id="{60683315-8B8A-4667-89CA-7DE9277551DC}"/>
                    </a:ext>
                    <a:ext uri="{C183D7F6-B498-43B3-948B-1728B52AA6E4}">
                      <adec:decorative xmlns:adec="http://schemas.microsoft.com/office/drawing/2017/decorative" val="1"/>
                    </a:ext>
                  </a:extLst>
                </p:cNvPr>
                <p:cNvSpPr/>
                <p:nvPr/>
              </p:nvSpPr>
              <p:spPr>
                <a:xfrm>
                  <a:off x="8984061" y="5345330"/>
                  <a:ext cx="484632" cy="3665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Down 25">
                  <a:extLst>
                    <a:ext uri="{FF2B5EF4-FFF2-40B4-BE49-F238E27FC236}">
                      <a16:creationId xmlns:a16="http://schemas.microsoft.com/office/drawing/2014/main" id="{F635D680-085D-4787-AAE0-F2C1387BEDC8}"/>
                    </a:ext>
                    <a:ext uri="{C183D7F6-B498-43B3-948B-1728B52AA6E4}">
                      <adec:decorative xmlns:adec="http://schemas.microsoft.com/office/drawing/2017/decorative" val="1"/>
                    </a:ext>
                  </a:extLst>
                </p:cNvPr>
                <p:cNvSpPr/>
                <p:nvPr/>
              </p:nvSpPr>
              <p:spPr>
                <a:xfrm>
                  <a:off x="10085483" y="5353667"/>
                  <a:ext cx="484632" cy="3665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p:cNvSpPr txBox="1"/>
              <p:nvPr/>
            </p:nvSpPr>
            <p:spPr>
              <a:xfrm>
                <a:off x="8232505" y="2254495"/>
                <a:ext cx="3074881" cy="461665"/>
              </a:xfrm>
              <a:prstGeom prst="rect">
                <a:avLst/>
              </a:prstGeom>
              <a:noFill/>
            </p:spPr>
            <p:txBody>
              <a:bodyPr wrap="none" rtlCol="0">
                <a:spAutoFit/>
              </a:bodyPr>
              <a:lstStyle/>
              <a:p>
                <a:r>
                  <a:rPr lang="en-US" sz="2400" dirty="0"/>
                  <a:t>Deriving relationships</a:t>
                </a:r>
              </a:p>
            </p:txBody>
          </p:sp>
        </p:grpSp>
      </p:grpSp>
      <p:sp>
        <p:nvSpPr>
          <p:cNvPr id="5" name="Footer Placeholder 4">
            <a:extLst>
              <a:ext uri="{FF2B5EF4-FFF2-40B4-BE49-F238E27FC236}">
                <a16:creationId xmlns:a16="http://schemas.microsoft.com/office/drawing/2014/main" id="{73B563FE-C9C7-4CC2-A022-6D47D66EBD40}"/>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036C2483-58FC-4FC2-B76C-997CDFB1BD40}"/>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3382097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656A-0678-42EA-88B5-DBC5300F9852}"/>
              </a:ext>
            </a:extLst>
          </p:cNvPr>
          <p:cNvSpPr>
            <a:spLocks noGrp="1"/>
          </p:cNvSpPr>
          <p:nvPr>
            <p:ph type="title"/>
          </p:nvPr>
        </p:nvSpPr>
        <p:spPr/>
        <p:txBody>
          <a:bodyPr/>
          <a:lstStyle/>
          <a:p>
            <a:r>
              <a:rPr lang="en-US" dirty="0"/>
              <a:t>Capture context</a:t>
            </a:r>
          </a:p>
        </p:txBody>
      </p:sp>
      <p:sp>
        <p:nvSpPr>
          <p:cNvPr id="3" name="Content Placeholder 2">
            <a:extLst>
              <a:ext uri="{FF2B5EF4-FFF2-40B4-BE49-F238E27FC236}">
                <a16:creationId xmlns:a16="http://schemas.microsoft.com/office/drawing/2014/main" id="{870D29ED-6265-47FB-88CC-6F55CC1B85F4}"/>
              </a:ext>
            </a:extLst>
          </p:cNvPr>
          <p:cNvSpPr>
            <a:spLocks noGrp="1"/>
          </p:cNvSpPr>
          <p:nvPr>
            <p:ph idx="1"/>
          </p:nvPr>
        </p:nvSpPr>
        <p:spPr/>
        <p:txBody>
          <a:bodyPr/>
          <a:lstStyle/>
          <a:p>
            <a:pPr marL="0" indent="0">
              <a:buNone/>
            </a:pPr>
            <a:r>
              <a:rPr lang="en-US" dirty="0"/>
              <a:t>Understanding context for the text is a major challenge for NLP:</a:t>
            </a:r>
          </a:p>
          <a:p>
            <a:pPr lvl="1"/>
            <a:r>
              <a:rPr lang="en-US" dirty="0"/>
              <a:t>Tagging words with the appropriate part of speech helps to capture context</a:t>
            </a:r>
          </a:p>
          <a:p>
            <a:pPr lvl="1"/>
            <a:r>
              <a:rPr lang="en-US" dirty="0"/>
              <a:t>NLP libraries provide token functions to help with tagging</a:t>
            </a:r>
          </a:p>
          <a:p>
            <a:pPr lvl="1"/>
            <a:endParaRPr lang="en-US" dirty="0"/>
          </a:p>
          <a:p>
            <a:pPr lvl="1"/>
            <a:endParaRPr lang="en-US" dirty="0"/>
          </a:p>
        </p:txBody>
      </p:sp>
      <p:pic>
        <p:nvPicPr>
          <p:cNvPr id="9" name="Picture 8">
            <a:extLst>
              <a:ext uri="{FF2B5EF4-FFF2-40B4-BE49-F238E27FC236}">
                <a16:creationId xmlns:a16="http://schemas.microsoft.com/office/drawing/2014/main" id="{8A693940-8544-4C1B-8BDF-FCC63B6B6EDF}"/>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86178" y="3795883"/>
            <a:ext cx="1649344" cy="1099563"/>
          </a:xfrm>
          <a:prstGeom prst="rect">
            <a:avLst/>
          </a:prstGeom>
        </p:spPr>
      </p:pic>
      <p:grpSp>
        <p:nvGrpSpPr>
          <p:cNvPr id="4" name="Group 3" descr="Language context.">
            <a:extLst>
              <a:ext uri="{FF2B5EF4-FFF2-40B4-BE49-F238E27FC236}">
                <a16:creationId xmlns:a16="http://schemas.microsoft.com/office/drawing/2014/main" id="{C4004785-3D02-4B08-8F6F-088CABDF2274}"/>
              </a:ext>
            </a:extLst>
          </p:cNvPr>
          <p:cNvGrpSpPr/>
          <p:nvPr/>
        </p:nvGrpSpPr>
        <p:grpSpPr>
          <a:xfrm>
            <a:off x="6010943" y="1738482"/>
            <a:ext cx="6037513" cy="3171417"/>
            <a:chOff x="6010943" y="1738482"/>
            <a:chExt cx="6037513" cy="3171417"/>
          </a:xfrm>
        </p:grpSpPr>
        <p:pic>
          <p:nvPicPr>
            <p:cNvPr id="7" name="Picture 6">
              <a:extLst>
                <a:ext uri="{FF2B5EF4-FFF2-40B4-BE49-F238E27FC236}">
                  <a16:creationId xmlns:a16="http://schemas.microsoft.com/office/drawing/2014/main" id="{F6CAA199-53B7-41B8-87F3-3DF8E2344ED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010943" y="1738482"/>
              <a:ext cx="6037513" cy="555451"/>
            </a:xfrm>
            <a:prstGeom prst="rect">
              <a:avLst/>
            </a:prstGeom>
          </p:spPr>
        </p:pic>
        <p:pic>
          <p:nvPicPr>
            <p:cNvPr id="8" name="Picture 7">
              <a:extLst>
                <a:ext uri="{FF2B5EF4-FFF2-40B4-BE49-F238E27FC236}">
                  <a16:creationId xmlns:a16="http://schemas.microsoft.com/office/drawing/2014/main" id="{9B4F160C-4ECC-4EA2-BF3B-A663EF07DF8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384638" y="3810337"/>
              <a:ext cx="2441499" cy="1099562"/>
            </a:xfrm>
            <a:prstGeom prst="rect">
              <a:avLst/>
            </a:prstGeom>
          </p:spPr>
        </p:pic>
        <p:sp>
          <p:nvSpPr>
            <p:cNvPr id="10" name="TextBox 9">
              <a:extLst>
                <a:ext uri="{FF2B5EF4-FFF2-40B4-BE49-F238E27FC236}">
                  <a16:creationId xmlns:a16="http://schemas.microsoft.com/office/drawing/2014/main" id="{9201E941-EC0F-4A55-8402-70B04222BECD}"/>
                </a:ext>
              </a:extLst>
            </p:cNvPr>
            <p:cNvSpPr txBox="1"/>
            <p:nvPr/>
          </p:nvSpPr>
          <p:spPr>
            <a:xfrm>
              <a:off x="6014084" y="3160080"/>
              <a:ext cx="2350323"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Context computing</a:t>
              </a:r>
            </a:p>
          </p:txBody>
        </p:sp>
        <p:sp>
          <p:nvSpPr>
            <p:cNvPr id="11" name="TextBox 10">
              <a:extLst>
                <a:ext uri="{FF2B5EF4-FFF2-40B4-BE49-F238E27FC236}">
                  <a16:creationId xmlns:a16="http://schemas.microsoft.com/office/drawing/2014/main" id="{126BE052-60B0-4AEA-8F82-2331806552D5}"/>
                </a:ext>
              </a:extLst>
            </p:cNvPr>
            <p:cNvSpPr txBox="1"/>
            <p:nvPr/>
          </p:nvSpPr>
          <p:spPr>
            <a:xfrm>
              <a:off x="9456806" y="3160080"/>
              <a:ext cx="214353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Context medicine</a:t>
              </a:r>
            </a:p>
          </p:txBody>
        </p:sp>
        <p:cxnSp>
          <p:nvCxnSpPr>
            <p:cNvPr id="12" name="Straight Arrow Connector 11">
              <a:extLst>
                <a:ext uri="{FF2B5EF4-FFF2-40B4-BE49-F238E27FC236}">
                  <a16:creationId xmlns:a16="http://schemas.microsoft.com/office/drawing/2014/main" id="{499AF12B-12A1-4318-AE91-1163088B4B05}"/>
                </a:ext>
                <a:ext uri="{C183D7F6-B498-43B3-948B-1728B52AA6E4}">
                  <adec:decorative xmlns:adec="http://schemas.microsoft.com/office/drawing/2017/decorative" val="1"/>
                </a:ext>
              </a:extLst>
            </p:cNvPr>
            <p:cNvCxnSpPr>
              <a:cxnSpLocks/>
            </p:cNvCxnSpPr>
            <p:nvPr/>
          </p:nvCxnSpPr>
          <p:spPr>
            <a:xfrm flipH="1">
              <a:off x="7654897" y="2293933"/>
              <a:ext cx="1171240" cy="947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C140E0E-EB87-43A9-9297-A5E6648A4240}"/>
                </a:ext>
                <a:ext uri="{C183D7F6-B498-43B3-948B-1728B52AA6E4}">
                  <adec:decorative xmlns:adec="http://schemas.microsoft.com/office/drawing/2017/decorative" val="1"/>
                </a:ext>
              </a:extLst>
            </p:cNvPr>
            <p:cNvCxnSpPr>
              <a:cxnSpLocks/>
            </p:cNvCxnSpPr>
            <p:nvPr/>
          </p:nvCxnSpPr>
          <p:spPr>
            <a:xfrm>
              <a:off x="8826137" y="2278852"/>
              <a:ext cx="1127488" cy="991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73B563FE-C9C7-4CC2-A022-6D47D66EBD40}"/>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036C2483-58FC-4FC2-B76C-997CDFB1BD40}"/>
              </a:ext>
            </a:extLst>
          </p:cNvPr>
          <p:cNvSpPr>
            <a:spLocks noGrp="1"/>
          </p:cNvSpPr>
          <p:nvPr>
            <p:ph type="sldNum" sz="quarter" idx="12"/>
          </p:nvPr>
        </p:nvSpPr>
        <p:spPr/>
        <p:txBody>
          <a:bodyPr/>
          <a:lstStyle/>
          <a:p>
            <a:fld id="{B6A95138-A96E-2F42-A959-2EFD44FE4AB7}" type="slidenum">
              <a:rPr lang="en-US" smtClean="0"/>
              <a:pPr/>
              <a:t>14</a:t>
            </a:fld>
            <a:endParaRPr lang="en-US" dirty="0"/>
          </a:p>
        </p:txBody>
      </p:sp>
    </p:spTree>
    <p:custDataLst>
      <p:tags r:id="rId1"/>
    </p:custDataLst>
    <p:extLst>
      <p:ext uri="{BB962C8B-B14F-4D97-AF65-F5344CB8AC3E}">
        <p14:creationId xmlns:p14="http://schemas.microsoft.com/office/powerpoint/2010/main" val="3200464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B36-01E3-4366-8825-90AEBCC7F75B}"/>
              </a:ext>
            </a:extLst>
          </p:cNvPr>
          <p:cNvSpPr>
            <a:spLocks noGrp="1"/>
          </p:cNvSpPr>
          <p:nvPr>
            <p:ph type="title"/>
          </p:nvPr>
        </p:nvSpPr>
        <p:spPr/>
        <p:txBody>
          <a:bodyPr/>
          <a:lstStyle/>
          <a:p>
            <a:r>
              <a:rPr lang="en-US" dirty="0"/>
              <a:t>Derive meaning by entity extraction</a:t>
            </a:r>
          </a:p>
        </p:txBody>
      </p:sp>
      <p:sp>
        <p:nvSpPr>
          <p:cNvPr id="12" name="Rectangle 11">
            <a:extLst>
              <a:ext uri="{FF2B5EF4-FFF2-40B4-BE49-F238E27FC236}">
                <a16:creationId xmlns:a16="http://schemas.microsoft.com/office/drawing/2014/main" id="{8722D8A2-DF3A-48F8-A64F-C667F4471153}"/>
              </a:ext>
              <a:ext uri="{C183D7F6-B498-43B3-948B-1728B52AA6E4}">
                <adec:decorative xmlns:adec="http://schemas.microsoft.com/office/drawing/2017/decorative" val="1"/>
              </a:ext>
            </a:extLst>
          </p:cNvPr>
          <p:cNvSpPr/>
          <p:nvPr/>
        </p:nvSpPr>
        <p:spPr>
          <a:xfrm>
            <a:off x="7630493" y="4116383"/>
            <a:ext cx="4318810" cy="618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1B0B0E-19B5-43AE-A647-EED1C5943567}"/>
              </a:ext>
              <a:ext uri="{C183D7F6-B498-43B3-948B-1728B52AA6E4}">
                <adec:decorative xmlns:adec="http://schemas.microsoft.com/office/drawing/2017/decorative" val="1"/>
              </a:ext>
            </a:extLst>
          </p:cNvPr>
          <p:cNvSpPr/>
          <p:nvPr/>
        </p:nvSpPr>
        <p:spPr>
          <a:xfrm>
            <a:off x="7654346" y="3379129"/>
            <a:ext cx="2440836" cy="618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24D0B35-14EF-45BA-914E-1A17A91335E0}"/>
              </a:ext>
              <a:ext uri="{C183D7F6-B498-43B3-948B-1728B52AA6E4}">
                <adec:decorative xmlns:adec="http://schemas.microsoft.com/office/drawing/2017/decorative" val="1"/>
              </a:ext>
            </a:extLst>
          </p:cNvPr>
          <p:cNvSpPr/>
          <p:nvPr/>
        </p:nvSpPr>
        <p:spPr>
          <a:xfrm>
            <a:off x="6334889" y="1647825"/>
            <a:ext cx="5657318" cy="813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FFFA8FD-D15A-42C7-AE72-D8F35F364041}"/>
              </a:ext>
            </a:extLst>
          </p:cNvPr>
          <p:cNvSpPr>
            <a:spLocks noGrp="1"/>
          </p:cNvSpPr>
          <p:nvPr>
            <p:ph idx="1"/>
          </p:nvPr>
        </p:nvSpPr>
        <p:spPr/>
        <p:txBody>
          <a:bodyPr/>
          <a:lstStyle/>
          <a:p>
            <a:pPr marL="0" indent="0">
              <a:buNone/>
            </a:pPr>
            <a:r>
              <a:rPr lang="en-US" dirty="0"/>
              <a:t>Extract entities by using named entity recognition (NER):</a:t>
            </a:r>
          </a:p>
          <a:p>
            <a:pPr lvl="1"/>
            <a:r>
              <a:rPr lang="en-US" dirty="0"/>
              <a:t>Identify noun phrases </a:t>
            </a:r>
          </a:p>
          <a:p>
            <a:pPr lvl="1"/>
            <a:r>
              <a:rPr lang="en-US" dirty="0"/>
              <a:t>Classify phrases by using a classification algorithm</a:t>
            </a:r>
          </a:p>
          <a:p>
            <a:pPr lvl="1"/>
            <a:r>
              <a:rPr lang="en-US" dirty="0"/>
              <a:t>Disambiguate entities by using a knowledge graph</a:t>
            </a:r>
          </a:p>
        </p:txBody>
      </p:sp>
      <p:sp>
        <p:nvSpPr>
          <p:cNvPr id="7" name="TextBox 6">
            <a:extLst>
              <a:ext uri="{FF2B5EF4-FFF2-40B4-BE49-F238E27FC236}">
                <a16:creationId xmlns:a16="http://schemas.microsoft.com/office/drawing/2014/main" id="{72B1D5A8-F873-405C-A250-23F27B55AE85}"/>
              </a:ext>
            </a:extLst>
          </p:cNvPr>
          <p:cNvSpPr txBox="1"/>
          <p:nvPr/>
        </p:nvSpPr>
        <p:spPr>
          <a:xfrm>
            <a:off x="6419554" y="1793115"/>
            <a:ext cx="5350311" cy="523220"/>
          </a:xfrm>
          <a:prstGeom prst="rect">
            <a:avLst/>
          </a:prstGeom>
          <a:noFill/>
        </p:spPr>
        <p:txBody>
          <a:bodyPr wrap="none" rtlCol="0">
            <a:spAutoFit/>
          </a:bodyPr>
          <a:lstStyle/>
          <a:p>
            <a:r>
              <a:rPr lang="en-US" sz="2000" dirty="0"/>
              <a:t>The ocean liner Titanic sank in the North Atlantic</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2000" dirty="0"/>
          </a:p>
        </p:txBody>
      </p:sp>
      <p:sp>
        <p:nvSpPr>
          <p:cNvPr id="9" name="TextBox 8">
            <a:extLst>
              <a:ext uri="{FF2B5EF4-FFF2-40B4-BE49-F238E27FC236}">
                <a16:creationId xmlns:a16="http://schemas.microsoft.com/office/drawing/2014/main" id="{F68BC62A-2E48-47BB-98E6-8F656DF302FD}"/>
              </a:ext>
            </a:extLst>
          </p:cNvPr>
          <p:cNvSpPr txBox="1"/>
          <p:nvPr/>
        </p:nvSpPr>
        <p:spPr>
          <a:xfrm>
            <a:off x="7775745" y="3457532"/>
            <a:ext cx="2198038"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“ship”: “Titanic”</a:t>
            </a:r>
          </a:p>
        </p:txBody>
      </p:sp>
      <p:sp>
        <p:nvSpPr>
          <p:cNvPr id="11" name="TextBox 10">
            <a:extLst>
              <a:ext uri="{FF2B5EF4-FFF2-40B4-BE49-F238E27FC236}">
                <a16:creationId xmlns:a16="http://schemas.microsoft.com/office/drawing/2014/main" id="{0A3CD383-146D-4B51-8FA0-23A781662D0F}"/>
              </a:ext>
            </a:extLst>
          </p:cNvPr>
          <p:cNvSpPr txBox="1"/>
          <p:nvPr/>
        </p:nvSpPr>
        <p:spPr>
          <a:xfrm>
            <a:off x="7775745" y="4194786"/>
            <a:ext cx="3732112"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“location”: “North Atlantic”</a:t>
            </a:r>
          </a:p>
        </p:txBody>
      </p:sp>
      <p:cxnSp>
        <p:nvCxnSpPr>
          <p:cNvPr id="14" name="Straight Connector 13">
            <a:extLst>
              <a:ext uri="{FF2B5EF4-FFF2-40B4-BE49-F238E27FC236}">
                <a16:creationId xmlns:a16="http://schemas.microsoft.com/office/drawing/2014/main" id="{4D8EFC9E-664A-4551-BC85-140137FCC9A5}"/>
              </a:ext>
              <a:ext uri="{C183D7F6-B498-43B3-948B-1728B52AA6E4}">
                <adec:decorative xmlns:adec="http://schemas.microsoft.com/office/drawing/2017/decorative" val="1"/>
              </a:ext>
            </a:extLst>
          </p:cNvPr>
          <p:cNvCxnSpPr/>
          <p:nvPr/>
        </p:nvCxnSpPr>
        <p:spPr>
          <a:xfrm>
            <a:off x="6686550" y="2461625"/>
            <a:ext cx="0" cy="1986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8910464-3076-442C-B41B-ABA7B870A1C6}"/>
              </a:ext>
              <a:ext uri="{C183D7F6-B498-43B3-948B-1728B52AA6E4}">
                <adec:decorative xmlns:adec="http://schemas.microsoft.com/office/drawing/2017/decorative" val="1"/>
              </a:ext>
            </a:extLst>
          </p:cNvPr>
          <p:cNvCxnSpPr>
            <a:cxnSpLocks/>
          </p:cNvCxnSpPr>
          <p:nvPr/>
        </p:nvCxnSpPr>
        <p:spPr>
          <a:xfrm flipV="1">
            <a:off x="6696022" y="4419113"/>
            <a:ext cx="939220" cy="1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3B0560-CD5F-4F55-8223-1E6D2D76C252}"/>
              </a:ext>
              <a:ext uri="{C183D7F6-B498-43B3-948B-1728B52AA6E4}">
                <adec:decorative xmlns:adec="http://schemas.microsoft.com/office/drawing/2017/decorative" val="1"/>
              </a:ext>
            </a:extLst>
          </p:cNvPr>
          <p:cNvCxnSpPr>
            <a:cxnSpLocks/>
          </p:cNvCxnSpPr>
          <p:nvPr/>
        </p:nvCxnSpPr>
        <p:spPr>
          <a:xfrm flipV="1">
            <a:off x="6691273" y="3702696"/>
            <a:ext cx="939220" cy="1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6FF217-C4A0-4A33-B018-B4BC4C0E9825}"/>
              </a:ext>
            </a:extLst>
          </p:cNvPr>
          <p:cNvSpPr txBox="1"/>
          <p:nvPr/>
        </p:nvSpPr>
        <p:spPr>
          <a:xfrm>
            <a:off x="7111039" y="5101323"/>
            <a:ext cx="3527450" cy="430775"/>
          </a:xfrm>
          <a:prstGeom prst="rect">
            <a:avLst/>
          </a:prstGeom>
          <a:noFill/>
        </p:spPr>
        <p:txBody>
          <a:bodyPr wrap="square" rtlCol="0">
            <a:spAutoFit/>
          </a:bodyPr>
          <a:lstStyle/>
          <a:p>
            <a:pPr algn="ctr"/>
            <a:r>
              <a:rPr lang="en-US" sz="2199" dirty="0">
                <a:latin typeface="Amazon Ember" panose="020B0603020204020204" pitchFamily="34" charset="0"/>
                <a:ea typeface="Amazon Ember" panose="020B0603020204020204" pitchFamily="34" charset="0"/>
                <a:cs typeface="Amazon Ember" panose="020B0603020204020204" pitchFamily="34" charset="0"/>
              </a:rPr>
              <a:t>Named Entities</a:t>
            </a:r>
          </a:p>
        </p:txBody>
      </p:sp>
      <p:sp>
        <p:nvSpPr>
          <p:cNvPr id="5" name="Footer Placeholder 4">
            <a:extLst>
              <a:ext uri="{FF2B5EF4-FFF2-40B4-BE49-F238E27FC236}">
                <a16:creationId xmlns:a16="http://schemas.microsoft.com/office/drawing/2014/main" id="{1C1FC306-8BE1-4B02-8316-2707B53F6648}"/>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1F06D911-AB84-42C3-AC6E-1C40D68935AA}"/>
              </a:ext>
            </a:extLst>
          </p:cNvPr>
          <p:cNvSpPr>
            <a:spLocks noGrp="1"/>
          </p:cNvSpPr>
          <p:nvPr>
            <p:ph type="sldNum" sz="quarter" idx="12"/>
          </p:nvPr>
        </p:nvSpPr>
        <p:spPr/>
        <p:txBody>
          <a:bodyPr/>
          <a:lstStyle/>
          <a:p>
            <a:fld id="{B6A95138-A96E-2F42-A959-2EFD44FE4AB7}" type="slidenum">
              <a:rPr lang="en-US" smtClean="0"/>
              <a:pPr/>
              <a:t>15</a:t>
            </a:fld>
            <a:endParaRPr lang="en-US" dirty="0"/>
          </a:p>
        </p:txBody>
      </p:sp>
    </p:spTree>
    <p:custDataLst>
      <p:tags r:id="rId1"/>
    </p:custDataLst>
    <p:extLst>
      <p:ext uri="{BB962C8B-B14F-4D97-AF65-F5344CB8AC3E}">
        <p14:creationId xmlns:p14="http://schemas.microsoft.com/office/powerpoint/2010/main" val="2927352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6058426" cy="4814920"/>
          </a:xfrm>
        </p:spPr>
        <p:txBody>
          <a:bodyPr/>
          <a:lstStyle/>
          <a:p>
            <a:r>
              <a:rPr lang="en-US" dirty="0">
                <a:latin typeface="+mn-lt"/>
              </a:rPr>
              <a:t>As a domain, NLP predates machine learning</a:t>
            </a:r>
          </a:p>
          <a:p>
            <a:r>
              <a:rPr lang="en-US" dirty="0">
                <a:latin typeface="+mn-lt"/>
              </a:rPr>
              <a:t>NLP development maps directly to the ML development process</a:t>
            </a:r>
          </a:p>
          <a:p>
            <a:r>
              <a:rPr lang="en-US" dirty="0">
                <a:latin typeface="+mn-lt"/>
              </a:rPr>
              <a:t>Some of the main use cases for NLP are search query analysis, </a:t>
            </a:r>
            <a:br>
              <a:rPr lang="en-US" dirty="0">
                <a:latin typeface="+mn-lt"/>
              </a:rPr>
            </a:br>
            <a:r>
              <a:rPr lang="en-US" dirty="0">
                <a:latin typeface="+mn-lt"/>
              </a:rPr>
              <a:t>human-machine interaction, and market or social research</a:t>
            </a:r>
          </a:p>
          <a:p>
            <a:r>
              <a:rPr lang="en-US" dirty="0">
                <a:latin typeface="+mn-lt"/>
              </a:rPr>
              <a:t>NLP is difficult because of the imprecise nature of human language</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16</a:t>
            </a:fld>
            <a:endParaRPr lang="en-US" dirty="0"/>
          </a:p>
        </p:txBody>
      </p:sp>
    </p:spTree>
    <p:custDataLst>
      <p:tags r:id="rId1"/>
    </p:custDataLst>
    <p:extLst>
      <p:ext uri="{BB962C8B-B14F-4D97-AF65-F5344CB8AC3E}">
        <p14:creationId xmlns:p14="http://schemas.microsoft.com/office/powerpoint/2010/main" val="128527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310107"/>
            <a:ext cx="9247414" cy="488498"/>
          </a:xfrm>
        </p:spPr>
        <p:txBody>
          <a:bodyPr>
            <a:normAutofit/>
          </a:bodyPr>
          <a:lstStyle/>
          <a:p>
            <a:r>
              <a:rPr lang="en-US" b="1" dirty="0">
                <a:latin typeface="+mn-lt"/>
              </a:rPr>
              <a:t>Module 6: </a:t>
            </a:r>
            <a:r>
              <a:rPr lang="en-US" dirty="0"/>
              <a:t>Introducing Natural Language Processing</a:t>
            </a:r>
            <a:endParaRPr lang="en-US" b="1" dirty="0">
              <a:latin typeface="+mn-lt"/>
            </a:endParaRPr>
          </a:p>
        </p:txBody>
      </p:sp>
      <p:sp>
        <p:nvSpPr>
          <p:cNvPr id="2" name="Title 1"/>
          <p:cNvSpPr>
            <a:spLocks noGrp="1"/>
          </p:cNvSpPr>
          <p:nvPr>
            <p:ph type="title"/>
          </p:nvPr>
        </p:nvSpPr>
        <p:spPr/>
        <p:txBody>
          <a:bodyPr>
            <a:noAutofit/>
          </a:bodyPr>
          <a:lstStyle/>
          <a:p>
            <a:r>
              <a:rPr lang="en-US" sz="4000" dirty="0">
                <a:latin typeface="+mj-lt"/>
              </a:rPr>
              <a:t>Section 2: Natural language processing managed services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278721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FA552-AA18-452F-9E1D-3F6AE35015D0}"/>
              </a:ext>
            </a:extLst>
          </p:cNvPr>
          <p:cNvSpPr>
            <a:spLocks noGrp="1"/>
          </p:cNvSpPr>
          <p:nvPr>
            <p:ph type="title"/>
          </p:nvPr>
        </p:nvSpPr>
        <p:spPr/>
        <p:txBody>
          <a:bodyPr/>
          <a:lstStyle/>
          <a:p>
            <a:r>
              <a:rPr lang="en-US" dirty="0"/>
              <a:t>Amazon Transcribe</a:t>
            </a:r>
          </a:p>
        </p:txBody>
      </p:sp>
      <p:sp>
        <p:nvSpPr>
          <p:cNvPr id="13" name="Content Placeholder 12">
            <a:extLst>
              <a:ext uri="{FF2B5EF4-FFF2-40B4-BE49-F238E27FC236}">
                <a16:creationId xmlns:a16="http://schemas.microsoft.com/office/drawing/2014/main" id="{48749D8E-7B99-4344-8667-426897690178}"/>
              </a:ext>
            </a:extLst>
          </p:cNvPr>
          <p:cNvSpPr>
            <a:spLocks noGrp="1"/>
          </p:cNvSpPr>
          <p:nvPr>
            <p:ph idx="16"/>
          </p:nvPr>
        </p:nvSpPr>
        <p:spPr>
          <a:xfrm>
            <a:off x="4172884" y="3294836"/>
            <a:ext cx="7600016" cy="3061514"/>
          </a:xfrm>
        </p:spPr>
        <p:txBody>
          <a:bodyPr/>
          <a:lstStyle/>
          <a:p>
            <a:r>
              <a:rPr lang="en-US" sz="2000" dirty="0"/>
              <a:t>Recognize recorded voices </a:t>
            </a:r>
          </a:p>
          <a:p>
            <a:r>
              <a:rPr lang="en-US" sz="2000" dirty="0"/>
              <a:t>Convert streaming audio to text</a:t>
            </a:r>
          </a:p>
          <a:p>
            <a:r>
              <a:rPr lang="en-US" sz="2000" dirty="0"/>
              <a:t>Customize specialized vocabularies</a:t>
            </a:r>
          </a:p>
          <a:p>
            <a:r>
              <a:rPr lang="en-US" sz="2000" dirty="0"/>
              <a:t>Integrate with applications by using WebSockets</a:t>
            </a:r>
          </a:p>
          <a:p>
            <a:r>
              <a:rPr lang="en-US" sz="2000" dirty="0"/>
              <a:t>Build subtitles for multiple languages in real time</a:t>
            </a:r>
          </a:p>
          <a:p>
            <a:pPr marL="0" indent="0">
              <a:buNone/>
            </a:pPr>
            <a:endParaRPr lang="en-US" sz="2000" dirty="0"/>
          </a:p>
        </p:txBody>
      </p:sp>
      <p:sp>
        <p:nvSpPr>
          <p:cNvPr id="14" name="Text Placeholder 13">
            <a:extLst>
              <a:ext uri="{FF2B5EF4-FFF2-40B4-BE49-F238E27FC236}">
                <a16:creationId xmlns:a16="http://schemas.microsoft.com/office/drawing/2014/main" id="{8EEB2974-4A9B-46C9-9115-DF82B371416C}"/>
              </a:ext>
            </a:extLst>
          </p:cNvPr>
          <p:cNvSpPr>
            <a:spLocks noGrp="1"/>
          </p:cNvSpPr>
          <p:nvPr>
            <p:ph type="body" sz="quarter" idx="17"/>
          </p:nvPr>
        </p:nvSpPr>
        <p:spPr>
          <a:xfrm>
            <a:off x="4154558" y="1523999"/>
            <a:ext cx="7600016" cy="1384301"/>
          </a:xfrm>
        </p:spPr>
        <p:txBody>
          <a:bodyPr/>
          <a:lstStyle/>
          <a:p>
            <a:r>
              <a:rPr lang="en-US" sz="2000" dirty="0">
                <a:latin typeface="Amazon Ember" panose="02000000000000000000" pitchFamily="2" charset="0"/>
                <a:ea typeface="Amazon Ember" panose="02000000000000000000" pitchFamily="2" charset="0"/>
                <a:cs typeface="Amazon Ember Light" panose="020B0403020204020204" pitchFamily="34" charset="0"/>
              </a:rPr>
              <a:t>Amazon Transcribe is a fully managed service that uses advanced </a:t>
            </a:r>
            <a:r>
              <a:rPr lang="en-US" sz="2000" dirty="0">
                <a:solidFill>
                  <a:schemeClr val="accent5"/>
                </a:solidFill>
                <a:latin typeface="Amazon Ember" panose="02000000000000000000" pitchFamily="2" charset="0"/>
                <a:ea typeface="Amazon Ember" panose="02000000000000000000" pitchFamily="2" charset="0"/>
              </a:rPr>
              <a:t>machine learning technologies </a:t>
            </a:r>
            <a:r>
              <a:rPr lang="en-US" sz="2000" dirty="0">
                <a:latin typeface="Amazon Ember" panose="02000000000000000000" pitchFamily="2" charset="0"/>
                <a:ea typeface="Amazon Ember" panose="02000000000000000000" pitchFamily="2" charset="0"/>
                <a:cs typeface="Amazon Ember Light" panose="020B0403020204020204" pitchFamily="34" charset="0"/>
              </a:rPr>
              <a:t>to recognize speech in audio files and </a:t>
            </a:r>
            <a:r>
              <a:rPr lang="en-US" sz="2000" dirty="0">
                <a:solidFill>
                  <a:schemeClr val="accent5"/>
                </a:solidFill>
                <a:latin typeface="Amazon Ember" panose="02000000000000000000" pitchFamily="2" charset="0"/>
                <a:ea typeface="Amazon Ember" panose="02000000000000000000" pitchFamily="2" charset="0"/>
              </a:rPr>
              <a:t>transcribe them into text</a:t>
            </a:r>
            <a:r>
              <a:rPr lang="en-US" sz="2000" dirty="0">
                <a:latin typeface="Amazon Ember" panose="02000000000000000000" pitchFamily="2" charset="0"/>
                <a:ea typeface="Amazon Ember" panose="02000000000000000000" pitchFamily="2" charset="0"/>
                <a:cs typeface="Amazon Ember Light" panose="020B0403020204020204" pitchFamily="34" charset="0"/>
              </a:rPr>
              <a:t>. You can use Amazon Transcribe to convert audio to text and to create applications that incorporate the content of audio files. </a:t>
            </a:r>
          </a:p>
        </p:txBody>
      </p:sp>
      <p:sp>
        <p:nvSpPr>
          <p:cNvPr id="10" name="Rectangle 9">
            <a:extLst>
              <a:ext uri="{FF2B5EF4-FFF2-40B4-BE49-F238E27FC236}">
                <a16:creationId xmlns:a16="http://schemas.microsoft.com/office/drawing/2014/main" id="{372CE209-0367-4FFE-A624-03B5230E660C}"/>
              </a:ext>
              <a:ext uri="{C183D7F6-B498-43B3-948B-1728B52AA6E4}">
                <adec:decorative xmlns:adec="http://schemas.microsoft.com/office/drawing/2017/decorative" val="1"/>
              </a:ext>
            </a:extLst>
          </p:cNvPr>
          <p:cNvSpPr/>
          <p:nvPr/>
        </p:nvSpPr>
        <p:spPr>
          <a:xfrm>
            <a:off x="677253" y="1644651"/>
            <a:ext cx="2743200" cy="251460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3">
            <a:extLst>
              <a:ext uri="{FF2B5EF4-FFF2-40B4-BE49-F238E27FC236}">
                <a16:creationId xmlns:a16="http://schemas.microsoft.com/office/drawing/2014/main" id="{390F43E5-68CC-45FA-A950-ACCF87AE5E89}"/>
              </a:ext>
            </a:extLst>
          </p:cNvPr>
          <p:cNvSpPr txBox="1">
            <a:spLocks/>
          </p:cNvSpPr>
          <p:nvPr/>
        </p:nvSpPr>
        <p:spPr>
          <a:xfrm>
            <a:off x="677253" y="3129399"/>
            <a:ext cx="2885748"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tx1">
                    <a:lumMod val="85000"/>
                    <a:lumOff val="15000"/>
                  </a:schemeClr>
                </a:solidFill>
              </a:rPr>
              <a:t>Amazon Transcribe</a:t>
            </a:r>
          </a:p>
        </p:txBody>
      </p:sp>
      <p:pic>
        <p:nvPicPr>
          <p:cNvPr id="11" name="Graphic 10">
            <a:extLst>
              <a:ext uri="{FF2B5EF4-FFF2-40B4-BE49-F238E27FC236}">
                <a16:creationId xmlns:a16="http://schemas.microsoft.com/office/drawing/2014/main" id="{0DE3467B-74E2-4EAB-A575-AFE91815F18C}"/>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07376" y="2138619"/>
            <a:ext cx="711200" cy="711200"/>
          </a:xfrm>
          <a:prstGeom prst="rect">
            <a:avLst/>
          </a:prstGeom>
        </p:spPr>
      </p:pic>
      <p:sp>
        <p:nvSpPr>
          <p:cNvPr id="4" name="Footer Placeholder 3">
            <a:extLst>
              <a:ext uri="{FF2B5EF4-FFF2-40B4-BE49-F238E27FC236}">
                <a16:creationId xmlns:a16="http://schemas.microsoft.com/office/drawing/2014/main" id="{88E6A904-0D6B-42AB-8754-B02FBE575FE3}"/>
              </a:ext>
              <a:ext uri="{C183D7F6-B498-43B3-948B-1728B52AA6E4}">
                <adec:decorative xmlns:adec="http://schemas.microsoft.com/office/drawing/2017/decorative" val="0"/>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72DABB84-CA8E-4DA4-8A14-2B9B517D54EB}"/>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2869402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E17F-9C38-4821-9879-DB3EBDB409BB}"/>
              </a:ext>
            </a:extLst>
          </p:cNvPr>
          <p:cNvSpPr>
            <a:spLocks noGrp="1"/>
          </p:cNvSpPr>
          <p:nvPr>
            <p:ph type="title"/>
          </p:nvPr>
        </p:nvSpPr>
        <p:spPr/>
        <p:txBody>
          <a:bodyPr/>
          <a:lstStyle/>
          <a:p>
            <a:r>
              <a:rPr lang="en-US" dirty="0"/>
              <a:t>Amazon Transcribe use cases</a:t>
            </a:r>
          </a:p>
        </p:txBody>
      </p:sp>
      <p:pic>
        <p:nvPicPr>
          <p:cNvPr id="7" name="Content Placeholder 6">
            <a:extLst>
              <a:ext uri="{FF2B5EF4-FFF2-40B4-BE49-F238E27FC236}">
                <a16:creationId xmlns:a16="http://schemas.microsoft.com/office/drawing/2014/main" id="{CBBE59C0-6936-456F-BCEB-A6F1CD2A2E4A}"/>
              </a:ext>
              <a:ext uri="{C183D7F6-B498-43B3-948B-1728B52AA6E4}">
                <adec:decorative xmlns:adec="http://schemas.microsoft.com/office/drawing/2017/decorative" val="1"/>
              </a:ext>
            </a:extLst>
          </p:cNvPr>
          <p:cNvPicPr>
            <a:picLocks noGrp="1" noChangeAspect="1"/>
          </p:cNvPicPr>
          <p:nvPr>
            <p:ph idx="1"/>
          </p:nvPr>
        </p:nvPicPr>
        <p:blipFill>
          <a:blip r:embed="rId4"/>
          <a:stretch>
            <a:fillRect/>
          </a:stretch>
        </p:blipFill>
        <p:spPr>
          <a:xfrm>
            <a:off x="1468746" y="1483119"/>
            <a:ext cx="2538602" cy="1692401"/>
          </a:xfrm>
        </p:spPr>
      </p:pic>
      <p:grpSp>
        <p:nvGrpSpPr>
          <p:cNvPr id="3" name="Group 2" descr="Amazon Transcribe use cases include medical transcription, labeling streaming content, creating subtitles, and monitoring call centers.">
            <a:extLst>
              <a:ext uri="{FF2B5EF4-FFF2-40B4-BE49-F238E27FC236}">
                <a16:creationId xmlns:a16="http://schemas.microsoft.com/office/drawing/2014/main" id="{4E727A98-A8C5-4634-8D10-BE414B729611}"/>
              </a:ext>
            </a:extLst>
          </p:cNvPr>
          <p:cNvGrpSpPr/>
          <p:nvPr/>
        </p:nvGrpSpPr>
        <p:grpSpPr>
          <a:xfrm>
            <a:off x="1468746" y="1483118"/>
            <a:ext cx="9404293" cy="4236179"/>
            <a:chOff x="1468746" y="1483118"/>
            <a:chExt cx="9404293" cy="4236179"/>
          </a:xfrm>
        </p:grpSpPr>
        <p:pic>
          <p:nvPicPr>
            <p:cNvPr id="9" name="Picture 8">
              <a:extLst>
                <a:ext uri="{FF2B5EF4-FFF2-40B4-BE49-F238E27FC236}">
                  <a16:creationId xmlns:a16="http://schemas.microsoft.com/office/drawing/2014/main" id="{110036AA-8DBE-4720-948E-03EB48B54C6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334435" y="1483118"/>
              <a:ext cx="2538604" cy="1692402"/>
            </a:xfrm>
            <a:prstGeom prst="rect">
              <a:avLst/>
            </a:prstGeom>
          </p:spPr>
        </p:pic>
        <p:pic>
          <p:nvPicPr>
            <p:cNvPr id="11" name="Picture 10">
              <a:extLst>
                <a:ext uri="{FF2B5EF4-FFF2-40B4-BE49-F238E27FC236}">
                  <a16:creationId xmlns:a16="http://schemas.microsoft.com/office/drawing/2014/main" id="{A0C7D7F4-AB13-476C-8487-F24DF0549F0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468746" y="4026896"/>
              <a:ext cx="2538602" cy="1692401"/>
            </a:xfrm>
            <a:prstGeom prst="rect">
              <a:avLst/>
            </a:prstGeom>
          </p:spPr>
        </p:pic>
      </p:grpSp>
      <p:pic>
        <p:nvPicPr>
          <p:cNvPr id="13" name="Picture 12">
            <a:extLst>
              <a:ext uri="{FF2B5EF4-FFF2-40B4-BE49-F238E27FC236}">
                <a16:creationId xmlns:a16="http://schemas.microsoft.com/office/drawing/2014/main" id="{42659DF8-EE3A-408B-B0AC-10B4EF7B2DE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334436" y="4005198"/>
            <a:ext cx="2538603" cy="1735797"/>
          </a:xfrm>
          <a:prstGeom prst="rect">
            <a:avLst/>
          </a:prstGeom>
        </p:spPr>
      </p:pic>
      <p:sp>
        <p:nvSpPr>
          <p:cNvPr id="14" name="TextBox 13">
            <a:extLst>
              <a:ext uri="{FF2B5EF4-FFF2-40B4-BE49-F238E27FC236}">
                <a16:creationId xmlns:a16="http://schemas.microsoft.com/office/drawing/2014/main" id="{878814D2-D06D-4EB2-AEC9-556E2C8E05D4}"/>
              </a:ext>
            </a:extLst>
          </p:cNvPr>
          <p:cNvSpPr txBox="1"/>
          <p:nvPr/>
        </p:nvSpPr>
        <p:spPr>
          <a:xfrm>
            <a:off x="1478728" y="3250367"/>
            <a:ext cx="2518638"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Medical transcription</a:t>
            </a:r>
          </a:p>
        </p:txBody>
      </p:sp>
      <p:sp>
        <p:nvSpPr>
          <p:cNvPr id="15" name="TextBox 14">
            <a:extLst>
              <a:ext uri="{FF2B5EF4-FFF2-40B4-BE49-F238E27FC236}">
                <a16:creationId xmlns:a16="http://schemas.microsoft.com/office/drawing/2014/main" id="{D50FD2F2-8EFC-4158-93DF-3E6621166B93}"/>
              </a:ext>
            </a:extLst>
          </p:cNvPr>
          <p:cNvSpPr txBox="1"/>
          <p:nvPr/>
        </p:nvSpPr>
        <p:spPr>
          <a:xfrm>
            <a:off x="1244786" y="5820703"/>
            <a:ext cx="2986523"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Streaming content labeling</a:t>
            </a:r>
          </a:p>
        </p:txBody>
      </p:sp>
      <p:sp>
        <p:nvSpPr>
          <p:cNvPr id="16" name="TextBox 15">
            <a:extLst>
              <a:ext uri="{FF2B5EF4-FFF2-40B4-BE49-F238E27FC236}">
                <a16:creationId xmlns:a16="http://schemas.microsoft.com/office/drawing/2014/main" id="{FBD51982-9385-4869-83A4-771D890BEA91}"/>
              </a:ext>
            </a:extLst>
          </p:cNvPr>
          <p:cNvSpPr txBox="1"/>
          <p:nvPr/>
        </p:nvSpPr>
        <p:spPr>
          <a:xfrm>
            <a:off x="8260260" y="5820703"/>
            <a:ext cx="2686954"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Call center monitoring</a:t>
            </a:r>
          </a:p>
        </p:txBody>
      </p:sp>
      <p:sp>
        <p:nvSpPr>
          <p:cNvPr id="17" name="TextBox 16">
            <a:extLst>
              <a:ext uri="{FF2B5EF4-FFF2-40B4-BE49-F238E27FC236}">
                <a16:creationId xmlns:a16="http://schemas.microsoft.com/office/drawing/2014/main" id="{7390471F-3F0C-4415-B009-C7F15302B7FD}"/>
              </a:ext>
            </a:extLst>
          </p:cNvPr>
          <p:cNvSpPr txBox="1"/>
          <p:nvPr/>
        </p:nvSpPr>
        <p:spPr>
          <a:xfrm>
            <a:off x="9021687" y="3250367"/>
            <a:ext cx="1164101"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Subtitles</a:t>
            </a:r>
          </a:p>
        </p:txBody>
      </p:sp>
      <p:sp>
        <p:nvSpPr>
          <p:cNvPr id="4" name="Footer Placeholder 3">
            <a:extLst>
              <a:ext uri="{FF2B5EF4-FFF2-40B4-BE49-F238E27FC236}">
                <a16:creationId xmlns:a16="http://schemas.microsoft.com/office/drawing/2014/main" id="{68864850-215E-4110-960B-AE8017BBA97F}"/>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5F7216A-6A20-49F9-8FBC-0B71F88E2D64}"/>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335637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latin typeface="+mn-lt"/>
              </a:rPr>
              <a:t>Sections</a:t>
            </a:r>
          </a:p>
          <a:p>
            <a:pPr marL="457200" indent="-457200">
              <a:spcBef>
                <a:spcPts val="1800"/>
              </a:spcBef>
              <a:buFont typeface="+mj-lt"/>
              <a:buAutoNum type="arabicPeriod"/>
            </a:pPr>
            <a:r>
              <a:rPr lang="en-US" sz="2400" dirty="0">
                <a:latin typeface="+mn-lt"/>
              </a:rPr>
              <a:t>Overview of natural language processing </a:t>
            </a:r>
            <a:r>
              <a:rPr lang="en-US" sz="2400" dirty="0"/>
              <a:t>(NLP) </a:t>
            </a:r>
            <a:endParaRPr lang="en-US" sz="2400" dirty="0">
              <a:latin typeface="+mn-lt"/>
            </a:endParaRPr>
          </a:p>
          <a:p>
            <a:pPr marL="457200" indent="-457200">
              <a:spcBef>
                <a:spcPts val="1800"/>
              </a:spcBef>
              <a:buFont typeface="+mj-lt"/>
              <a:buAutoNum type="arabicPeriod"/>
            </a:pPr>
            <a:r>
              <a:rPr lang="en-US" sz="2400" dirty="0"/>
              <a:t>Natural language processing managed services </a:t>
            </a:r>
          </a:p>
          <a:p>
            <a:pPr marL="457200" indent="-457200">
              <a:spcBef>
                <a:spcPts val="1800"/>
              </a:spcBef>
              <a:buFont typeface="+mj-lt"/>
              <a:buAutoNum type="arabicPeriod"/>
            </a:pPr>
            <a:r>
              <a:rPr lang="en-US" sz="2400" dirty="0">
                <a:latin typeface="+mn-lt"/>
              </a:rPr>
              <a:t>Module wrap-up</a:t>
            </a:r>
          </a:p>
          <a:p>
            <a:pPr marL="457200" indent="-457200">
              <a:spcBef>
                <a:spcPts val="1800"/>
              </a:spcBef>
              <a:buFont typeface="+mj-lt"/>
              <a:buAutoNum type="arabicPeriod"/>
            </a:pPr>
            <a:endParaRPr lang="en-US" sz="2400" dirty="0">
              <a:latin typeface="+mn-lt"/>
            </a:endParaRPr>
          </a:p>
          <a:p>
            <a:pPr marL="239713" indent="-239713">
              <a:spcBef>
                <a:spcPts val="1800"/>
              </a:spcBef>
            </a:pPr>
            <a:endParaRPr lang="en-US" sz="2400" dirty="0">
              <a:latin typeface="+mn-lt"/>
            </a:endParaRPr>
          </a:p>
          <a:p>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spcBef>
                <a:spcPts val="1800"/>
              </a:spcBef>
              <a:buNone/>
            </a:pPr>
            <a:r>
              <a:rPr lang="en-US" b="1" dirty="0">
                <a:latin typeface="+mn-lt"/>
              </a:rPr>
              <a:t>Demonstrations</a:t>
            </a:r>
          </a:p>
          <a:p>
            <a:r>
              <a:rPr lang="en-US" sz="2400" dirty="0">
                <a:latin typeface="+mn-lt"/>
              </a:rPr>
              <a:t>Introducing Amazon Polly</a:t>
            </a:r>
          </a:p>
          <a:p>
            <a:r>
              <a:rPr lang="en-US" sz="2400" dirty="0"/>
              <a:t>Introducing </a:t>
            </a:r>
            <a:r>
              <a:rPr lang="en-US" sz="2400" dirty="0">
                <a:latin typeface="+mn-lt"/>
              </a:rPr>
              <a:t>Amazon Comprehend</a:t>
            </a:r>
          </a:p>
          <a:p>
            <a:r>
              <a:rPr lang="en-US" sz="2400" dirty="0"/>
              <a:t>Introducing </a:t>
            </a:r>
            <a:r>
              <a:rPr lang="en-US" sz="2400" dirty="0">
                <a:latin typeface="+mn-lt"/>
              </a:rPr>
              <a:t>Amazon Translate</a:t>
            </a:r>
          </a:p>
          <a:p>
            <a:pPr marL="0" indent="0">
              <a:buNone/>
            </a:pPr>
            <a:endParaRPr lang="en-US" b="1" dirty="0">
              <a:latin typeface="+mn-lt"/>
            </a:endParaRPr>
          </a:p>
          <a:p>
            <a:pPr marL="0" indent="0">
              <a:buNone/>
            </a:pPr>
            <a:r>
              <a:rPr lang="en-US" b="1" dirty="0">
                <a:latin typeface="+mn-lt"/>
              </a:rPr>
              <a:t>Lab</a:t>
            </a:r>
          </a:p>
          <a:p>
            <a:r>
              <a:rPr lang="en-US" sz="2400" dirty="0">
                <a:latin typeface="+mn-lt"/>
              </a:rPr>
              <a:t>Guided Lab: Creating a Bot to Schedule Appointments</a:t>
            </a: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360054" y="5732360"/>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FA552-AA18-452F-9E1D-3F6AE35015D0}"/>
              </a:ext>
            </a:extLst>
          </p:cNvPr>
          <p:cNvSpPr>
            <a:spLocks noGrp="1"/>
          </p:cNvSpPr>
          <p:nvPr>
            <p:ph type="title"/>
          </p:nvPr>
        </p:nvSpPr>
        <p:spPr/>
        <p:txBody>
          <a:bodyPr/>
          <a:lstStyle/>
          <a:p>
            <a:r>
              <a:rPr lang="en-US" dirty="0"/>
              <a:t>Amazon Polly</a:t>
            </a:r>
          </a:p>
        </p:txBody>
      </p:sp>
      <p:sp>
        <p:nvSpPr>
          <p:cNvPr id="13" name="Content Placeholder 12">
            <a:extLst>
              <a:ext uri="{FF2B5EF4-FFF2-40B4-BE49-F238E27FC236}">
                <a16:creationId xmlns:a16="http://schemas.microsoft.com/office/drawing/2014/main" id="{48749D8E-7B99-4344-8667-426897690178}"/>
              </a:ext>
            </a:extLst>
          </p:cNvPr>
          <p:cNvSpPr>
            <a:spLocks noGrp="1"/>
          </p:cNvSpPr>
          <p:nvPr>
            <p:ph idx="16"/>
          </p:nvPr>
        </p:nvSpPr>
        <p:spPr>
          <a:xfrm>
            <a:off x="4172884" y="2727343"/>
            <a:ext cx="7600016" cy="3061514"/>
          </a:xfrm>
        </p:spPr>
        <p:txBody>
          <a:bodyPr/>
          <a:lstStyle/>
          <a:p>
            <a:r>
              <a:rPr lang="en-US" sz="2000" dirty="0"/>
              <a:t>Generate voice from plain text or Speech Synthesis Markup Language (SSML) format</a:t>
            </a:r>
          </a:p>
          <a:p>
            <a:r>
              <a:rPr lang="en-US" sz="2000" dirty="0"/>
              <a:t>Create output in multiple audio formats</a:t>
            </a:r>
          </a:p>
          <a:p>
            <a:r>
              <a:rPr lang="en-US" sz="2000" dirty="0"/>
              <a:t>Offers a pay-for-use policy and uses AWS infrastructure to keep costs low</a:t>
            </a:r>
          </a:p>
        </p:txBody>
      </p:sp>
      <p:sp>
        <p:nvSpPr>
          <p:cNvPr id="14" name="Text Placeholder 13">
            <a:extLst>
              <a:ext uri="{FF2B5EF4-FFF2-40B4-BE49-F238E27FC236}">
                <a16:creationId xmlns:a16="http://schemas.microsoft.com/office/drawing/2014/main" id="{8EEB2974-4A9B-46C9-9115-DF82B371416C}"/>
              </a:ext>
            </a:extLst>
          </p:cNvPr>
          <p:cNvSpPr>
            <a:spLocks noGrp="1"/>
          </p:cNvSpPr>
          <p:nvPr>
            <p:ph type="body" sz="quarter" idx="17"/>
          </p:nvPr>
        </p:nvSpPr>
        <p:spPr>
          <a:xfrm>
            <a:off x="4154558" y="1524000"/>
            <a:ext cx="7600016" cy="962026"/>
          </a:xfrm>
        </p:spPr>
        <p:txBody>
          <a:bodyPr/>
          <a:lstStyle/>
          <a:p>
            <a:r>
              <a:rPr lang="en-US" sz="2000" dirty="0">
                <a:latin typeface="Amazon Ember" panose="02000000000000000000" pitchFamily="2" charset="0"/>
                <a:ea typeface="Amazon Ember" panose="02000000000000000000" pitchFamily="2" charset="0"/>
                <a:cs typeface="Amazon Ember Light" panose="020B0403020204020204" pitchFamily="34" charset="0"/>
              </a:rPr>
              <a:t>Amazon Polly is a managed service that </a:t>
            </a:r>
            <a:r>
              <a:rPr lang="en-US" sz="2000" dirty="0">
                <a:solidFill>
                  <a:schemeClr val="accent5"/>
                </a:solidFill>
                <a:latin typeface="Amazon Ember" panose="02000000000000000000" pitchFamily="2" charset="0"/>
                <a:ea typeface="Amazon Ember" panose="02000000000000000000" pitchFamily="2" charset="0"/>
              </a:rPr>
              <a:t>converts text into lifelike speech</a:t>
            </a:r>
            <a:r>
              <a:rPr lang="en-US" sz="2000" dirty="0">
                <a:latin typeface="Amazon Ember" panose="02000000000000000000" pitchFamily="2" charset="0"/>
                <a:ea typeface="Amazon Ember" panose="02000000000000000000" pitchFamily="2" charset="0"/>
                <a:cs typeface="Amazon Ember Light" panose="020B0403020204020204" pitchFamily="34" charset="0"/>
              </a:rPr>
              <a:t>. Amazon Polly supports multiple languages and includes various lifelike voices.</a:t>
            </a:r>
            <a:endParaRPr lang="en-US" sz="2000" dirty="0">
              <a:latin typeface="Amazon Ember" panose="02000000000000000000" pitchFamily="2" charset="0"/>
              <a:ea typeface="Amazon Ember" panose="02000000000000000000" pitchFamily="2" charset="0"/>
            </a:endParaRPr>
          </a:p>
        </p:txBody>
      </p:sp>
      <p:sp>
        <p:nvSpPr>
          <p:cNvPr id="12" name="Text Placeholder 13">
            <a:extLst>
              <a:ext uri="{FF2B5EF4-FFF2-40B4-BE49-F238E27FC236}">
                <a16:creationId xmlns:a16="http://schemas.microsoft.com/office/drawing/2014/main" id="{390F43E5-68CC-45FA-A950-ACCF87AE5E89}"/>
              </a:ext>
            </a:extLst>
          </p:cNvPr>
          <p:cNvSpPr txBox="1">
            <a:spLocks/>
          </p:cNvSpPr>
          <p:nvPr/>
        </p:nvSpPr>
        <p:spPr>
          <a:xfrm>
            <a:off x="677253" y="2762233"/>
            <a:ext cx="2885748" cy="13843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solidFill>
                  <a:schemeClr val="tx1">
                    <a:lumMod val="85000"/>
                    <a:lumOff val="15000"/>
                  </a:schemeClr>
                </a:solidFill>
              </a:rPr>
              <a:t>Amazon Polly</a:t>
            </a:r>
          </a:p>
        </p:txBody>
      </p:sp>
      <p:pic>
        <p:nvPicPr>
          <p:cNvPr id="11" name="Graphic 10">
            <a:extLst>
              <a:ext uri="{FF2B5EF4-FFF2-40B4-BE49-F238E27FC236}">
                <a16:creationId xmlns:a16="http://schemas.microsoft.com/office/drawing/2014/main" id="{E907F944-32D9-4A36-9530-B286059FF0DF}"/>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57714" y="2000267"/>
            <a:ext cx="711200" cy="711200"/>
          </a:xfrm>
          <a:prstGeom prst="rect">
            <a:avLst/>
          </a:prstGeom>
        </p:spPr>
      </p:pic>
      <p:sp>
        <p:nvSpPr>
          <p:cNvPr id="15" name="Rectangle 14">
            <a:extLst>
              <a:ext uri="{FF2B5EF4-FFF2-40B4-BE49-F238E27FC236}">
                <a16:creationId xmlns:a16="http://schemas.microsoft.com/office/drawing/2014/main" id="{304BF780-88B9-402B-9C3F-C70B15FE22DF}"/>
              </a:ext>
              <a:ext uri="{C183D7F6-B498-43B3-948B-1728B52AA6E4}">
                <adec:decorative xmlns:adec="http://schemas.microsoft.com/office/drawing/2017/decorative" val="1"/>
              </a:ext>
            </a:extLst>
          </p:cNvPr>
          <p:cNvSpPr/>
          <p:nvPr/>
        </p:nvSpPr>
        <p:spPr>
          <a:xfrm>
            <a:off x="677253" y="1644651"/>
            <a:ext cx="2743200" cy="251460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88E6A904-0D6B-42AB-8754-B02FBE575FE3}"/>
              </a:ext>
              <a:ext uri="{C183D7F6-B498-43B3-948B-1728B52AA6E4}">
                <adec:decorative xmlns:adec="http://schemas.microsoft.com/office/drawing/2017/decorative" val="0"/>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72DABB84-CA8E-4DA4-8A14-2B9B517D54EB}"/>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787955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E17F-9C38-4821-9879-DB3EBDB409BB}"/>
              </a:ext>
            </a:extLst>
          </p:cNvPr>
          <p:cNvSpPr>
            <a:spLocks noGrp="1"/>
          </p:cNvSpPr>
          <p:nvPr>
            <p:ph type="title"/>
          </p:nvPr>
        </p:nvSpPr>
        <p:spPr/>
        <p:txBody>
          <a:bodyPr/>
          <a:lstStyle/>
          <a:p>
            <a:r>
              <a:rPr lang="en-US" dirty="0"/>
              <a:t>Amazon Polly use cases</a:t>
            </a:r>
          </a:p>
        </p:txBody>
      </p:sp>
      <p:pic>
        <p:nvPicPr>
          <p:cNvPr id="10" name="Content Placeholder 9">
            <a:extLst>
              <a:ext uri="{FF2B5EF4-FFF2-40B4-BE49-F238E27FC236}">
                <a16:creationId xmlns:a16="http://schemas.microsoft.com/office/drawing/2014/main" id="{F5DC5393-1296-44C5-9A84-29F8817C4092}"/>
              </a:ext>
              <a:ext uri="{C183D7F6-B498-43B3-948B-1728B52AA6E4}">
                <adec:decorative xmlns:adec="http://schemas.microsoft.com/office/drawing/2017/decorative" val="1"/>
              </a:ext>
            </a:extLst>
          </p:cNvPr>
          <p:cNvPicPr>
            <a:picLocks noGrp="1" noChangeAspect="1"/>
          </p:cNvPicPr>
          <p:nvPr>
            <p:ph idx="1"/>
          </p:nvPr>
        </p:nvPicPr>
        <p:blipFill>
          <a:blip r:embed="rId4" cstate="hqprint">
            <a:extLst>
              <a:ext uri="{28A0092B-C50C-407E-A947-70E740481C1C}">
                <a14:useLocalDpi xmlns:a14="http://schemas.microsoft.com/office/drawing/2010/main"/>
              </a:ext>
            </a:extLst>
          </a:blip>
          <a:stretch>
            <a:fillRect/>
          </a:stretch>
        </p:blipFill>
        <p:spPr>
          <a:xfrm>
            <a:off x="1801825" y="1423061"/>
            <a:ext cx="3122083" cy="1756172"/>
          </a:xfrm>
        </p:spPr>
      </p:pic>
      <p:grpSp>
        <p:nvGrpSpPr>
          <p:cNvPr id="3" name="Group 2" descr="Amazon Polly use cases include News service production, language training, navigation systems, and animation production. ">
            <a:extLst>
              <a:ext uri="{FF2B5EF4-FFF2-40B4-BE49-F238E27FC236}">
                <a16:creationId xmlns:a16="http://schemas.microsoft.com/office/drawing/2014/main" id="{2A006D7B-8715-4899-8E45-33B845B0F14C}"/>
              </a:ext>
            </a:extLst>
          </p:cNvPr>
          <p:cNvGrpSpPr/>
          <p:nvPr/>
        </p:nvGrpSpPr>
        <p:grpSpPr>
          <a:xfrm>
            <a:off x="1761550" y="1410890"/>
            <a:ext cx="8574732" cy="4597074"/>
            <a:chOff x="1761550" y="1410890"/>
            <a:chExt cx="8574732" cy="4597074"/>
          </a:xfrm>
        </p:grpSpPr>
        <p:pic>
          <p:nvPicPr>
            <p:cNvPr id="12" name="Picture 11">
              <a:extLst>
                <a:ext uri="{FF2B5EF4-FFF2-40B4-BE49-F238E27FC236}">
                  <a16:creationId xmlns:a16="http://schemas.microsoft.com/office/drawing/2014/main" id="{D831B72A-2CA1-4E15-8445-E8A7D72590B9}"/>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761550" y="3873115"/>
              <a:ext cx="3202632" cy="2134849"/>
            </a:xfrm>
            <a:prstGeom prst="rect">
              <a:avLst/>
            </a:prstGeom>
          </p:spPr>
        </p:pic>
        <p:pic>
          <p:nvPicPr>
            <p:cNvPr id="14" name="Picture 13">
              <a:extLst>
                <a:ext uri="{FF2B5EF4-FFF2-40B4-BE49-F238E27FC236}">
                  <a16:creationId xmlns:a16="http://schemas.microsoft.com/office/drawing/2014/main" id="{68CAF582-4A91-4217-96A9-97268D3CCBB8}"/>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263642" y="1410890"/>
              <a:ext cx="3072640" cy="1780515"/>
            </a:xfrm>
            <a:prstGeom prst="rect">
              <a:avLst/>
            </a:prstGeom>
          </p:spPr>
        </p:pic>
        <p:pic>
          <p:nvPicPr>
            <p:cNvPr id="16" name="Picture 15">
              <a:extLst>
                <a:ext uri="{FF2B5EF4-FFF2-40B4-BE49-F238E27FC236}">
                  <a16:creationId xmlns:a16="http://schemas.microsoft.com/office/drawing/2014/main" id="{458FD26B-E734-422D-80CA-0B60B2A4D30B}"/>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263642" y="3916326"/>
              <a:ext cx="3072640" cy="2048426"/>
            </a:xfrm>
            <a:prstGeom prst="rect">
              <a:avLst/>
            </a:prstGeom>
          </p:spPr>
        </p:pic>
      </p:grpSp>
      <p:sp>
        <p:nvSpPr>
          <p:cNvPr id="17" name="TextBox 16">
            <a:extLst>
              <a:ext uri="{FF2B5EF4-FFF2-40B4-BE49-F238E27FC236}">
                <a16:creationId xmlns:a16="http://schemas.microsoft.com/office/drawing/2014/main" id="{B3EA7A4D-57C6-495C-827D-C5C2C79C93F2}"/>
              </a:ext>
            </a:extLst>
          </p:cNvPr>
          <p:cNvSpPr txBox="1"/>
          <p:nvPr/>
        </p:nvSpPr>
        <p:spPr>
          <a:xfrm>
            <a:off x="1887943" y="3224212"/>
            <a:ext cx="2753831"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News service production</a:t>
            </a:r>
          </a:p>
        </p:txBody>
      </p:sp>
      <p:sp>
        <p:nvSpPr>
          <p:cNvPr id="18" name="TextBox 17">
            <a:extLst>
              <a:ext uri="{FF2B5EF4-FFF2-40B4-BE49-F238E27FC236}">
                <a16:creationId xmlns:a16="http://schemas.microsoft.com/office/drawing/2014/main" id="{3BC75BA9-B36B-4A7B-AD26-640F8E745122}"/>
              </a:ext>
            </a:extLst>
          </p:cNvPr>
          <p:cNvSpPr txBox="1"/>
          <p:nvPr/>
        </p:nvSpPr>
        <p:spPr>
          <a:xfrm>
            <a:off x="2167667" y="6019945"/>
            <a:ext cx="217886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Navigation systems</a:t>
            </a:r>
          </a:p>
        </p:txBody>
      </p:sp>
      <p:sp>
        <p:nvSpPr>
          <p:cNvPr id="19" name="TextBox 18">
            <a:extLst>
              <a:ext uri="{FF2B5EF4-FFF2-40B4-BE49-F238E27FC236}">
                <a16:creationId xmlns:a16="http://schemas.microsoft.com/office/drawing/2014/main" id="{27B41965-C0E5-4FB3-A2D2-4A0B8E1DEEA2}"/>
              </a:ext>
            </a:extLst>
          </p:cNvPr>
          <p:cNvSpPr txBox="1"/>
          <p:nvPr/>
        </p:nvSpPr>
        <p:spPr>
          <a:xfrm>
            <a:off x="7692127" y="3224212"/>
            <a:ext cx="2215671"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Language training</a:t>
            </a:r>
          </a:p>
        </p:txBody>
      </p:sp>
      <p:sp>
        <p:nvSpPr>
          <p:cNvPr id="20" name="TextBox 19">
            <a:extLst>
              <a:ext uri="{FF2B5EF4-FFF2-40B4-BE49-F238E27FC236}">
                <a16:creationId xmlns:a16="http://schemas.microsoft.com/office/drawing/2014/main" id="{EDBB0D2A-19DB-44FB-998E-C90C9E7470FB}"/>
              </a:ext>
            </a:extLst>
          </p:cNvPr>
          <p:cNvSpPr txBox="1"/>
          <p:nvPr/>
        </p:nvSpPr>
        <p:spPr>
          <a:xfrm>
            <a:off x="7481332" y="6019945"/>
            <a:ext cx="2475293"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Animation production</a:t>
            </a:r>
          </a:p>
        </p:txBody>
      </p:sp>
      <p:sp>
        <p:nvSpPr>
          <p:cNvPr id="4" name="Footer Placeholder 3">
            <a:extLst>
              <a:ext uri="{FF2B5EF4-FFF2-40B4-BE49-F238E27FC236}">
                <a16:creationId xmlns:a16="http://schemas.microsoft.com/office/drawing/2014/main" id="{68864850-215E-4110-960B-AE8017BBA97F}"/>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5F7216A-6A20-49F9-8FBC-0B71F88E2D64}"/>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2064391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1178376"/>
            <a:ext cx="3746500" cy="1325563"/>
          </a:xfrm>
        </p:spPr>
        <p:txBody>
          <a:bodyPr>
            <a:noAutofit/>
          </a:bodyPr>
          <a:lstStyle/>
          <a:p>
            <a:r>
              <a:rPr lang="en-US" dirty="0"/>
              <a:t>Demonstration: Introducing Amazon Polly</a:t>
            </a:r>
            <a:endParaRPr lang="en-US" dirty="0">
              <a:latin typeface="+mj-lt"/>
            </a:endParaRPr>
          </a:p>
        </p:txBody>
      </p:sp>
      <p:sp>
        <p:nvSpPr>
          <p:cNvPr id="4" name="Content Placeholder 3">
            <a:extLst>
              <a:ext uri="{FF2B5EF4-FFF2-40B4-BE49-F238E27FC236}">
                <a16:creationId xmlns:a16="http://schemas.microsoft.com/office/drawing/2014/main" id="{0284A2E4-872B-D048-B929-D511F8D877FB}"/>
              </a:ext>
              <a:ext uri="{C183D7F6-B498-43B3-948B-1728B52AA6E4}">
                <adec:decorative xmlns:adec="http://schemas.microsoft.com/office/drawing/2017/decorative" val="1"/>
              </a:ext>
            </a:extLst>
          </p:cNvPr>
          <p:cNvSpPr>
            <a:spLocks noGrp="1"/>
          </p:cNvSpPr>
          <p:nvPr>
            <p:ph idx="16"/>
          </p:nvPr>
        </p:nvSpPr>
        <p:spPr/>
        <p:txBody>
          <a:bodyPr/>
          <a:lstStyle/>
          <a:p>
            <a:pPr marL="0" indent="0">
              <a:buNone/>
            </a:pPr>
            <a:endParaRPr lang="en-US" dirty="0">
              <a:latin typeface="+mn-lt"/>
            </a:endParaRPr>
          </a:p>
          <a:p>
            <a:pPr marL="0" indent="0">
              <a:buNone/>
            </a:pPr>
            <a:endParaRPr lang="en-US" dirty="0">
              <a:latin typeface="+mn-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700821"/>
            <a:ext cx="5853289" cy="329247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22</a:t>
            </a:fld>
            <a:endParaRPr lang="en-US" dirty="0"/>
          </a:p>
        </p:txBody>
      </p:sp>
    </p:spTree>
    <p:custDataLst>
      <p:tags r:id="rId1"/>
    </p:custDataLst>
    <p:extLst>
      <p:ext uri="{BB962C8B-B14F-4D97-AF65-F5344CB8AC3E}">
        <p14:creationId xmlns:p14="http://schemas.microsoft.com/office/powerpoint/2010/main" val="909224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FA552-AA18-452F-9E1D-3F6AE35015D0}"/>
              </a:ext>
            </a:extLst>
          </p:cNvPr>
          <p:cNvSpPr>
            <a:spLocks noGrp="1"/>
          </p:cNvSpPr>
          <p:nvPr>
            <p:ph type="title"/>
          </p:nvPr>
        </p:nvSpPr>
        <p:spPr/>
        <p:txBody>
          <a:bodyPr/>
          <a:lstStyle/>
          <a:p>
            <a:r>
              <a:rPr lang="en-US" dirty="0"/>
              <a:t>Amazon Translate</a:t>
            </a:r>
          </a:p>
        </p:txBody>
      </p:sp>
      <p:sp>
        <p:nvSpPr>
          <p:cNvPr id="13" name="Content Placeholder 12">
            <a:extLst>
              <a:ext uri="{FF2B5EF4-FFF2-40B4-BE49-F238E27FC236}">
                <a16:creationId xmlns:a16="http://schemas.microsoft.com/office/drawing/2014/main" id="{48749D8E-7B99-4344-8667-426897690178}"/>
              </a:ext>
            </a:extLst>
          </p:cNvPr>
          <p:cNvSpPr>
            <a:spLocks noGrp="1"/>
          </p:cNvSpPr>
          <p:nvPr>
            <p:ph idx="16"/>
          </p:nvPr>
        </p:nvSpPr>
        <p:spPr>
          <a:xfrm>
            <a:off x="4154557" y="3111501"/>
            <a:ext cx="7600016" cy="3061514"/>
          </a:xfrm>
        </p:spPr>
        <p:txBody>
          <a:bodyPr/>
          <a:lstStyle/>
          <a:p>
            <a:r>
              <a:rPr lang="en-US" sz="2000" dirty="0"/>
              <a:t>Develop multilingual user experiences for your applications </a:t>
            </a:r>
          </a:p>
          <a:p>
            <a:r>
              <a:rPr lang="en-US" sz="2000" dirty="0"/>
              <a:t>Translate documents to multiple languages </a:t>
            </a:r>
          </a:p>
          <a:p>
            <a:r>
              <a:rPr lang="en-US" sz="2000" dirty="0"/>
              <a:t>Analyze incoming text in multiple languages</a:t>
            </a:r>
          </a:p>
        </p:txBody>
      </p:sp>
      <p:sp>
        <p:nvSpPr>
          <p:cNvPr id="14" name="Text Placeholder 13">
            <a:extLst>
              <a:ext uri="{FF2B5EF4-FFF2-40B4-BE49-F238E27FC236}">
                <a16:creationId xmlns:a16="http://schemas.microsoft.com/office/drawing/2014/main" id="{8EEB2974-4A9B-46C9-9115-DF82B371416C}"/>
              </a:ext>
            </a:extLst>
          </p:cNvPr>
          <p:cNvSpPr>
            <a:spLocks noGrp="1"/>
          </p:cNvSpPr>
          <p:nvPr>
            <p:ph type="body" sz="quarter" idx="17"/>
          </p:nvPr>
        </p:nvSpPr>
        <p:spPr>
          <a:xfrm>
            <a:off x="4154558" y="1523999"/>
            <a:ext cx="7600016" cy="1384301"/>
          </a:xfrm>
        </p:spPr>
        <p:txBody>
          <a:bodyPr/>
          <a:lstStyle/>
          <a:p>
            <a:r>
              <a:rPr lang="en-US" sz="2000" dirty="0"/>
              <a:t>Amazon Translate is a fully managed text translation service that uses advanced machine learning technologies to provide high-quality </a:t>
            </a:r>
            <a:r>
              <a:rPr lang="en-US" sz="2000" dirty="0">
                <a:solidFill>
                  <a:schemeClr val="accent5"/>
                </a:solidFill>
              </a:rPr>
              <a:t>translation on demand</a:t>
            </a:r>
            <a:r>
              <a:rPr lang="en-US" sz="2000" dirty="0"/>
              <a:t>.</a:t>
            </a:r>
          </a:p>
        </p:txBody>
      </p:sp>
      <p:sp>
        <p:nvSpPr>
          <p:cNvPr id="12" name="Text Placeholder 13">
            <a:extLst>
              <a:ext uri="{FF2B5EF4-FFF2-40B4-BE49-F238E27FC236}">
                <a16:creationId xmlns:a16="http://schemas.microsoft.com/office/drawing/2014/main" id="{390F43E5-68CC-45FA-A950-ACCF87AE5E89}"/>
              </a:ext>
            </a:extLst>
          </p:cNvPr>
          <p:cNvSpPr txBox="1">
            <a:spLocks/>
          </p:cNvSpPr>
          <p:nvPr/>
        </p:nvSpPr>
        <p:spPr>
          <a:xfrm>
            <a:off x="678003" y="2664868"/>
            <a:ext cx="2885748" cy="5641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tx1">
                    <a:lumMod val="85000"/>
                    <a:lumOff val="15000"/>
                  </a:schemeClr>
                </a:solidFill>
              </a:rPr>
              <a:t>Amazon Translate</a:t>
            </a:r>
          </a:p>
        </p:txBody>
      </p:sp>
      <p:pic>
        <p:nvPicPr>
          <p:cNvPr id="11" name="Graphic 10">
            <a:extLst>
              <a:ext uri="{FF2B5EF4-FFF2-40B4-BE49-F238E27FC236}">
                <a16:creationId xmlns:a16="http://schemas.microsoft.com/office/drawing/2014/main" id="{D70C0305-B3AA-4F30-8AC8-CECD8D2D48E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73975" y="1860549"/>
            <a:ext cx="711200" cy="711200"/>
          </a:xfrm>
          <a:prstGeom prst="rect">
            <a:avLst/>
          </a:prstGeom>
        </p:spPr>
      </p:pic>
      <p:sp>
        <p:nvSpPr>
          <p:cNvPr id="15" name="Rectangle 14">
            <a:extLst>
              <a:ext uri="{FF2B5EF4-FFF2-40B4-BE49-F238E27FC236}">
                <a16:creationId xmlns:a16="http://schemas.microsoft.com/office/drawing/2014/main" id="{CFD43295-B2F6-49D9-B392-CB83133C5D63}"/>
              </a:ext>
              <a:ext uri="{C183D7F6-B498-43B3-948B-1728B52AA6E4}">
                <adec:decorative xmlns:adec="http://schemas.microsoft.com/office/drawing/2017/decorative" val="1"/>
              </a:ext>
            </a:extLst>
          </p:cNvPr>
          <p:cNvSpPr/>
          <p:nvPr/>
        </p:nvSpPr>
        <p:spPr>
          <a:xfrm>
            <a:off x="677253" y="1644651"/>
            <a:ext cx="2743200" cy="251460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88E6A904-0D6B-42AB-8754-B02FBE575FE3}"/>
              </a:ext>
              <a:ext uri="{C183D7F6-B498-43B3-948B-1728B52AA6E4}">
                <adec:decorative xmlns:adec="http://schemas.microsoft.com/office/drawing/2017/decorative" val="0"/>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72DABB84-CA8E-4DA4-8A14-2B9B517D54EB}"/>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2535985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E17F-9C38-4821-9879-DB3EBDB409BB}"/>
              </a:ext>
            </a:extLst>
          </p:cNvPr>
          <p:cNvSpPr>
            <a:spLocks noGrp="1"/>
          </p:cNvSpPr>
          <p:nvPr>
            <p:ph type="title"/>
          </p:nvPr>
        </p:nvSpPr>
        <p:spPr/>
        <p:txBody>
          <a:bodyPr/>
          <a:lstStyle/>
          <a:p>
            <a:r>
              <a:rPr lang="en-US" dirty="0"/>
              <a:t>Amazon Translate use cases</a:t>
            </a:r>
          </a:p>
        </p:txBody>
      </p:sp>
      <p:pic>
        <p:nvPicPr>
          <p:cNvPr id="7" name="Content Placeholder 6">
            <a:extLst>
              <a:ext uri="{FF2B5EF4-FFF2-40B4-BE49-F238E27FC236}">
                <a16:creationId xmlns:a16="http://schemas.microsoft.com/office/drawing/2014/main" id="{E179C881-F526-43EF-8406-4E48EBD4FB62}"/>
              </a:ext>
              <a:ext uri="{C183D7F6-B498-43B3-948B-1728B52AA6E4}">
                <adec:decorative xmlns:adec="http://schemas.microsoft.com/office/drawing/2017/decorative" val="1"/>
              </a:ext>
            </a:extLst>
          </p:cNvPr>
          <p:cNvPicPr>
            <a:picLocks noGrp="1" noChangeAspect="1"/>
          </p:cNvPicPr>
          <p:nvPr>
            <p:ph idx="1"/>
          </p:nvPr>
        </p:nvPicPr>
        <p:blipFill>
          <a:blip r:embed="rId4" cstate="hqprint">
            <a:extLst>
              <a:ext uri="{28A0092B-C50C-407E-A947-70E740481C1C}">
                <a14:useLocalDpi xmlns:a14="http://schemas.microsoft.com/office/drawing/2010/main"/>
              </a:ext>
            </a:extLst>
          </a:blip>
          <a:stretch>
            <a:fillRect/>
          </a:stretch>
        </p:blipFill>
        <p:spPr>
          <a:xfrm>
            <a:off x="2438750" y="1485899"/>
            <a:ext cx="2721770" cy="1814513"/>
          </a:xfrm>
        </p:spPr>
      </p:pic>
      <p:grpSp>
        <p:nvGrpSpPr>
          <p:cNvPr id="3" name="Group 2" descr="Amazon Translate use cases include developing international websites, software localization, multilingual chatbots, and international media.">
            <a:extLst>
              <a:ext uri="{FF2B5EF4-FFF2-40B4-BE49-F238E27FC236}">
                <a16:creationId xmlns:a16="http://schemas.microsoft.com/office/drawing/2014/main" id="{E8BD206D-C92E-4BF2-9C16-D0BA9A70A433}"/>
              </a:ext>
            </a:extLst>
          </p:cNvPr>
          <p:cNvGrpSpPr/>
          <p:nvPr/>
        </p:nvGrpSpPr>
        <p:grpSpPr>
          <a:xfrm>
            <a:off x="2438750" y="1485899"/>
            <a:ext cx="7781481" cy="4460281"/>
            <a:chOff x="2438750" y="1485899"/>
            <a:chExt cx="7781481" cy="4460281"/>
          </a:xfrm>
        </p:grpSpPr>
        <p:pic>
          <p:nvPicPr>
            <p:cNvPr id="9" name="Picture 8">
              <a:extLst>
                <a:ext uri="{FF2B5EF4-FFF2-40B4-BE49-F238E27FC236}">
                  <a16:creationId xmlns:a16="http://schemas.microsoft.com/office/drawing/2014/main" id="{3CFCA1CD-70B2-45F3-B9FE-9ACAD0C830B2}"/>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438750" y="4120020"/>
              <a:ext cx="2721770" cy="1814513"/>
            </a:xfrm>
            <a:prstGeom prst="rect">
              <a:avLst/>
            </a:prstGeom>
          </p:spPr>
        </p:pic>
        <p:pic>
          <p:nvPicPr>
            <p:cNvPr id="11" name="Picture 10">
              <a:extLst>
                <a:ext uri="{FF2B5EF4-FFF2-40B4-BE49-F238E27FC236}">
                  <a16:creationId xmlns:a16="http://schemas.microsoft.com/office/drawing/2014/main" id="{95079686-BCA9-49AF-B81C-E242868CA9E3}"/>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75828" y="1485899"/>
              <a:ext cx="2721770" cy="1814513"/>
            </a:xfrm>
            <a:prstGeom prst="rect">
              <a:avLst/>
            </a:prstGeom>
          </p:spPr>
        </p:pic>
        <p:pic>
          <p:nvPicPr>
            <p:cNvPr id="13" name="Picture 12">
              <a:extLst>
                <a:ext uri="{FF2B5EF4-FFF2-40B4-BE49-F238E27FC236}">
                  <a16:creationId xmlns:a16="http://schemas.microsoft.com/office/drawing/2014/main" id="{10DBC054-BD3E-4269-8C87-E041C085285C}"/>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453195" y="4108372"/>
              <a:ext cx="2767036" cy="1837808"/>
            </a:xfrm>
            <a:prstGeom prst="rect">
              <a:avLst/>
            </a:prstGeom>
          </p:spPr>
        </p:pic>
      </p:grpSp>
      <p:sp>
        <p:nvSpPr>
          <p:cNvPr id="14" name="TextBox 13">
            <a:extLst>
              <a:ext uri="{FF2B5EF4-FFF2-40B4-BE49-F238E27FC236}">
                <a16:creationId xmlns:a16="http://schemas.microsoft.com/office/drawing/2014/main" id="{52735D6E-119E-4FEA-8FEA-65846CD52B7C}"/>
              </a:ext>
            </a:extLst>
          </p:cNvPr>
          <p:cNvSpPr txBox="1"/>
          <p:nvPr/>
        </p:nvSpPr>
        <p:spPr>
          <a:xfrm>
            <a:off x="2472990" y="3361268"/>
            <a:ext cx="2653290"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International websites</a:t>
            </a:r>
          </a:p>
        </p:txBody>
      </p:sp>
      <p:sp>
        <p:nvSpPr>
          <p:cNvPr id="15" name="TextBox 14">
            <a:extLst>
              <a:ext uri="{FF2B5EF4-FFF2-40B4-BE49-F238E27FC236}">
                <a16:creationId xmlns:a16="http://schemas.microsoft.com/office/drawing/2014/main" id="{7B43E149-25E8-49CB-A02D-B839F65DD177}"/>
              </a:ext>
            </a:extLst>
          </p:cNvPr>
          <p:cNvSpPr txBox="1"/>
          <p:nvPr/>
        </p:nvSpPr>
        <p:spPr>
          <a:xfrm>
            <a:off x="2478600" y="5984336"/>
            <a:ext cx="2642070"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Multilingual chatbots</a:t>
            </a:r>
          </a:p>
        </p:txBody>
      </p:sp>
      <p:sp>
        <p:nvSpPr>
          <p:cNvPr id="16" name="TextBox 15">
            <a:extLst>
              <a:ext uri="{FF2B5EF4-FFF2-40B4-BE49-F238E27FC236}">
                <a16:creationId xmlns:a16="http://schemas.microsoft.com/office/drawing/2014/main" id="{203F5395-DA7F-457E-AC88-6D29BA146936}"/>
              </a:ext>
            </a:extLst>
          </p:cNvPr>
          <p:cNvSpPr txBox="1"/>
          <p:nvPr/>
        </p:nvSpPr>
        <p:spPr>
          <a:xfrm>
            <a:off x="7571783" y="3361268"/>
            <a:ext cx="2529860"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Software localization</a:t>
            </a:r>
          </a:p>
        </p:txBody>
      </p:sp>
      <p:sp>
        <p:nvSpPr>
          <p:cNvPr id="17" name="TextBox 16">
            <a:extLst>
              <a:ext uri="{FF2B5EF4-FFF2-40B4-BE49-F238E27FC236}">
                <a16:creationId xmlns:a16="http://schemas.microsoft.com/office/drawing/2014/main" id="{43468381-57F7-41CE-BF69-B906F1D3B483}"/>
              </a:ext>
            </a:extLst>
          </p:cNvPr>
          <p:cNvSpPr txBox="1"/>
          <p:nvPr/>
        </p:nvSpPr>
        <p:spPr>
          <a:xfrm>
            <a:off x="7649529" y="5984336"/>
            <a:ext cx="2374368"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International media</a:t>
            </a:r>
          </a:p>
        </p:txBody>
      </p:sp>
      <p:sp>
        <p:nvSpPr>
          <p:cNvPr id="4" name="Footer Placeholder 3">
            <a:extLst>
              <a:ext uri="{FF2B5EF4-FFF2-40B4-BE49-F238E27FC236}">
                <a16:creationId xmlns:a16="http://schemas.microsoft.com/office/drawing/2014/main" id="{68864850-215E-4110-960B-AE8017BBA97F}"/>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5F7216A-6A20-49F9-8FBC-0B71F88E2D64}"/>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2010240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1178376"/>
            <a:ext cx="3746500" cy="1325563"/>
          </a:xfrm>
        </p:spPr>
        <p:txBody>
          <a:bodyPr>
            <a:noAutofit/>
          </a:bodyPr>
          <a:lstStyle/>
          <a:p>
            <a:r>
              <a:rPr lang="en-US" dirty="0"/>
              <a:t>Demonstration: Introducing Amazon Translate</a:t>
            </a:r>
            <a:endParaRPr lang="en-US" dirty="0">
              <a:latin typeface="+mj-lt"/>
            </a:endParaRPr>
          </a:p>
        </p:txBody>
      </p:sp>
      <p:sp>
        <p:nvSpPr>
          <p:cNvPr id="4" name="Content Placeholder 3">
            <a:extLst>
              <a:ext uri="{FF2B5EF4-FFF2-40B4-BE49-F238E27FC236}">
                <a16:creationId xmlns:a16="http://schemas.microsoft.com/office/drawing/2014/main" id="{0284A2E4-872B-D048-B929-D511F8D877FB}"/>
              </a:ext>
              <a:ext uri="{C183D7F6-B498-43B3-948B-1728B52AA6E4}">
                <adec:decorative xmlns:adec="http://schemas.microsoft.com/office/drawing/2017/decorative" val="1"/>
              </a:ext>
            </a:extLst>
          </p:cNvPr>
          <p:cNvSpPr>
            <a:spLocks noGrp="1"/>
          </p:cNvSpPr>
          <p:nvPr>
            <p:ph idx="16"/>
          </p:nvPr>
        </p:nvSpPr>
        <p:spPr/>
        <p:txBody>
          <a:bodyPr/>
          <a:lstStyle/>
          <a:p>
            <a:pPr marL="0" indent="0">
              <a:buNone/>
            </a:pPr>
            <a:endParaRPr lang="en-US" dirty="0">
              <a:latin typeface="+mn-lt"/>
            </a:endParaRPr>
          </a:p>
          <a:p>
            <a:pPr marL="0" indent="0">
              <a:buNone/>
            </a:pPr>
            <a:endParaRPr lang="en-US" dirty="0">
              <a:latin typeface="+mn-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700821"/>
            <a:ext cx="5853289" cy="329247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25</a:t>
            </a:fld>
            <a:endParaRPr lang="en-US" dirty="0"/>
          </a:p>
        </p:txBody>
      </p:sp>
    </p:spTree>
    <p:custDataLst>
      <p:tags r:id="rId1"/>
    </p:custDataLst>
    <p:extLst>
      <p:ext uri="{BB962C8B-B14F-4D97-AF65-F5344CB8AC3E}">
        <p14:creationId xmlns:p14="http://schemas.microsoft.com/office/powerpoint/2010/main" val="107254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FA552-AA18-452F-9E1D-3F6AE35015D0}"/>
              </a:ext>
            </a:extLst>
          </p:cNvPr>
          <p:cNvSpPr>
            <a:spLocks noGrp="1"/>
          </p:cNvSpPr>
          <p:nvPr>
            <p:ph type="title"/>
          </p:nvPr>
        </p:nvSpPr>
        <p:spPr/>
        <p:txBody>
          <a:bodyPr/>
          <a:lstStyle/>
          <a:p>
            <a:r>
              <a:rPr lang="en-US" dirty="0"/>
              <a:t>Amazon Comprehend</a:t>
            </a:r>
          </a:p>
        </p:txBody>
      </p:sp>
      <p:sp>
        <p:nvSpPr>
          <p:cNvPr id="13" name="Content Placeholder 12">
            <a:extLst>
              <a:ext uri="{FF2B5EF4-FFF2-40B4-BE49-F238E27FC236}">
                <a16:creationId xmlns:a16="http://schemas.microsoft.com/office/drawing/2014/main" id="{48749D8E-7B99-4344-8667-426897690178}"/>
              </a:ext>
            </a:extLst>
          </p:cNvPr>
          <p:cNvSpPr>
            <a:spLocks noGrp="1"/>
          </p:cNvSpPr>
          <p:nvPr>
            <p:ph idx="16"/>
          </p:nvPr>
        </p:nvSpPr>
        <p:spPr>
          <a:xfrm>
            <a:off x="4154557" y="3111501"/>
            <a:ext cx="7600016" cy="3061514"/>
          </a:xfrm>
        </p:spPr>
        <p:txBody>
          <a:bodyPr/>
          <a:lstStyle/>
          <a:p>
            <a:r>
              <a:rPr lang="en-US" sz="2000" dirty="0"/>
              <a:t>Extract key entities from a document, such as people or locations</a:t>
            </a:r>
          </a:p>
          <a:p>
            <a:r>
              <a:rPr lang="en-US" sz="2000" dirty="0"/>
              <a:t>Identify the language that is used in a document</a:t>
            </a:r>
          </a:p>
          <a:p>
            <a:r>
              <a:rPr lang="en-US" sz="2000" dirty="0"/>
              <a:t>Determine the sentiment—such as positive, negative, neutral, or mixed—that is expressed in a document</a:t>
            </a:r>
          </a:p>
          <a:p>
            <a:r>
              <a:rPr lang="en-US" sz="2000" dirty="0"/>
              <a:t>Identify the part of speech for individual words in a document</a:t>
            </a:r>
          </a:p>
        </p:txBody>
      </p:sp>
      <p:sp>
        <p:nvSpPr>
          <p:cNvPr id="14" name="Text Placeholder 13">
            <a:extLst>
              <a:ext uri="{FF2B5EF4-FFF2-40B4-BE49-F238E27FC236}">
                <a16:creationId xmlns:a16="http://schemas.microsoft.com/office/drawing/2014/main" id="{8EEB2974-4A9B-46C9-9115-DF82B371416C}"/>
              </a:ext>
            </a:extLst>
          </p:cNvPr>
          <p:cNvSpPr>
            <a:spLocks noGrp="1"/>
          </p:cNvSpPr>
          <p:nvPr>
            <p:ph type="body" sz="quarter" idx="17"/>
          </p:nvPr>
        </p:nvSpPr>
        <p:spPr>
          <a:xfrm>
            <a:off x="4154558" y="1523999"/>
            <a:ext cx="7600016" cy="1384301"/>
          </a:xfrm>
        </p:spPr>
        <p:txBody>
          <a:bodyPr/>
          <a:lstStyle/>
          <a:p>
            <a:r>
              <a:rPr lang="en-US" sz="2000" dirty="0"/>
              <a:t>Amazon Comprehend </a:t>
            </a:r>
            <a:r>
              <a:rPr lang="en-US" sz="2000" dirty="0">
                <a:solidFill>
                  <a:schemeClr val="accent5"/>
                </a:solidFill>
              </a:rPr>
              <a:t>uses NLP</a:t>
            </a:r>
            <a:r>
              <a:rPr lang="en-US" sz="2000" dirty="0"/>
              <a:t> to extract insights about the content of documents. It develops insights by recognizing </a:t>
            </a:r>
            <a:r>
              <a:rPr lang="en-US" sz="2000" dirty="0">
                <a:solidFill>
                  <a:schemeClr val="accent5"/>
                </a:solidFill>
              </a:rPr>
              <a:t>the entities, key phrases, language, sentiments, and other common elements</a:t>
            </a:r>
            <a:r>
              <a:rPr lang="en-US" sz="2000" dirty="0"/>
              <a:t> in a document.</a:t>
            </a:r>
          </a:p>
        </p:txBody>
      </p:sp>
      <p:sp>
        <p:nvSpPr>
          <p:cNvPr id="12" name="Text Placeholder 13">
            <a:extLst>
              <a:ext uri="{FF2B5EF4-FFF2-40B4-BE49-F238E27FC236}">
                <a16:creationId xmlns:a16="http://schemas.microsoft.com/office/drawing/2014/main" id="{390F43E5-68CC-45FA-A950-ACCF87AE5E89}"/>
              </a:ext>
            </a:extLst>
          </p:cNvPr>
          <p:cNvSpPr txBox="1">
            <a:spLocks/>
          </p:cNvSpPr>
          <p:nvPr/>
        </p:nvSpPr>
        <p:spPr>
          <a:xfrm>
            <a:off x="605979" y="2742630"/>
            <a:ext cx="2885748" cy="13843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tx1">
                    <a:lumMod val="85000"/>
                    <a:lumOff val="15000"/>
                  </a:schemeClr>
                </a:solidFill>
              </a:rPr>
              <a:t>Amazon Comprehend</a:t>
            </a:r>
          </a:p>
        </p:txBody>
      </p:sp>
      <p:pic>
        <p:nvPicPr>
          <p:cNvPr id="11" name="Graphic 10">
            <a:extLst>
              <a:ext uri="{FF2B5EF4-FFF2-40B4-BE49-F238E27FC236}">
                <a16:creationId xmlns:a16="http://schemas.microsoft.com/office/drawing/2014/main" id="{F00B8366-36C0-498E-91DE-A5BD602B553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55003" y="1848095"/>
            <a:ext cx="711200" cy="711200"/>
          </a:xfrm>
          <a:prstGeom prst="rect">
            <a:avLst/>
          </a:prstGeom>
        </p:spPr>
      </p:pic>
      <p:sp>
        <p:nvSpPr>
          <p:cNvPr id="15" name="Rectangle 14">
            <a:extLst>
              <a:ext uri="{FF2B5EF4-FFF2-40B4-BE49-F238E27FC236}">
                <a16:creationId xmlns:a16="http://schemas.microsoft.com/office/drawing/2014/main" id="{4F4F0A16-C190-4889-8922-FFEAE6FA463A}"/>
              </a:ext>
              <a:ext uri="{C183D7F6-B498-43B3-948B-1728B52AA6E4}">
                <adec:decorative xmlns:adec="http://schemas.microsoft.com/office/drawing/2017/decorative" val="1"/>
              </a:ext>
            </a:extLst>
          </p:cNvPr>
          <p:cNvSpPr/>
          <p:nvPr/>
        </p:nvSpPr>
        <p:spPr>
          <a:xfrm>
            <a:off x="677253" y="1644651"/>
            <a:ext cx="2743200" cy="251460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88E6A904-0D6B-42AB-8754-B02FBE575FE3}"/>
              </a:ext>
              <a:ext uri="{C183D7F6-B498-43B3-948B-1728B52AA6E4}">
                <adec:decorative xmlns:adec="http://schemas.microsoft.com/office/drawing/2017/decorative" val="0"/>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72DABB84-CA8E-4DA4-8A14-2B9B517D54EB}"/>
              </a:ext>
            </a:extLst>
          </p:cNvPr>
          <p:cNvSpPr>
            <a:spLocks noGrp="1"/>
          </p:cNvSpPr>
          <p:nvPr>
            <p:ph type="sldNum" sz="quarter" idx="12"/>
          </p:nvPr>
        </p:nvSpPr>
        <p:spPr/>
        <p:txBody>
          <a:bodyPr/>
          <a:lstStyle/>
          <a:p>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3643306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E17F-9C38-4821-9879-DB3EBDB409BB}"/>
              </a:ext>
            </a:extLst>
          </p:cNvPr>
          <p:cNvSpPr>
            <a:spLocks noGrp="1"/>
          </p:cNvSpPr>
          <p:nvPr>
            <p:ph type="title"/>
          </p:nvPr>
        </p:nvSpPr>
        <p:spPr/>
        <p:txBody>
          <a:bodyPr/>
          <a:lstStyle/>
          <a:p>
            <a:r>
              <a:rPr lang="en-US" dirty="0"/>
              <a:t>Amazon Comprehend use cases</a:t>
            </a:r>
          </a:p>
        </p:txBody>
      </p:sp>
      <p:pic>
        <p:nvPicPr>
          <p:cNvPr id="7" name="Content Placeholder 6">
            <a:extLst>
              <a:ext uri="{FF2B5EF4-FFF2-40B4-BE49-F238E27FC236}">
                <a16:creationId xmlns:a16="http://schemas.microsoft.com/office/drawing/2014/main" id="{49EAB8F6-3428-447A-8D6F-E3F01238D813}"/>
              </a:ext>
              <a:ext uri="{C183D7F6-B498-43B3-948B-1728B52AA6E4}">
                <adec:decorative xmlns:adec="http://schemas.microsoft.com/office/drawing/2017/decorative" val="1"/>
              </a:ext>
            </a:extLst>
          </p:cNvPr>
          <p:cNvPicPr>
            <a:picLocks noGrp="1" noChangeAspect="1"/>
          </p:cNvPicPr>
          <p:nvPr>
            <p:ph idx="1"/>
          </p:nvPr>
        </p:nvPicPr>
        <p:blipFill>
          <a:blip r:embed="rId4" cstate="hqprint">
            <a:extLst>
              <a:ext uri="{28A0092B-C50C-407E-A947-70E740481C1C}">
                <a14:useLocalDpi xmlns:a14="http://schemas.microsoft.com/office/drawing/2010/main"/>
              </a:ext>
            </a:extLst>
          </a:blip>
          <a:stretch>
            <a:fillRect/>
          </a:stretch>
        </p:blipFill>
        <p:spPr>
          <a:xfrm>
            <a:off x="1399394" y="1361223"/>
            <a:ext cx="3099605" cy="2066403"/>
          </a:xfrm>
        </p:spPr>
      </p:pic>
      <p:grpSp>
        <p:nvGrpSpPr>
          <p:cNvPr id="3" name="Group 2" descr="Amazon Comprehend use cases include document analysis, mobile app analysis, fraud detection, and content management.">
            <a:extLst>
              <a:ext uri="{FF2B5EF4-FFF2-40B4-BE49-F238E27FC236}">
                <a16:creationId xmlns:a16="http://schemas.microsoft.com/office/drawing/2014/main" id="{4E25AD2C-DD0E-4D3C-9B36-1C5B3B64EBC1}"/>
              </a:ext>
            </a:extLst>
          </p:cNvPr>
          <p:cNvGrpSpPr/>
          <p:nvPr/>
        </p:nvGrpSpPr>
        <p:grpSpPr>
          <a:xfrm>
            <a:off x="1399394" y="1359848"/>
            <a:ext cx="9488650" cy="4686468"/>
            <a:chOff x="1399394" y="1359848"/>
            <a:chExt cx="9488650" cy="4686468"/>
          </a:xfrm>
        </p:grpSpPr>
        <p:pic>
          <p:nvPicPr>
            <p:cNvPr id="9" name="Picture 8">
              <a:extLst>
                <a:ext uri="{FF2B5EF4-FFF2-40B4-BE49-F238E27FC236}">
                  <a16:creationId xmlns:a16="http://schemas.microsoft.com/office/drawing/2014/main" id="{6606C507-CA52-4F5C-A994-A0D21AF74CE6}"/>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399394" y="3978539"/>
              <a:ext cx="3099605" cy="2066403"/>
            </a:xfrm>
            <a:prstGeom prst="rect">
              <a:avLst/>
            </a:prstGeom>
          </p:spPr>
        </p:pic>
        <p:pic>
          <p:nvPicPr>
            <p:cNvPr id="11" name="Picture 10">
              <a:extLst>
                <a:ext uri="{FF2B5EF4-FFF2-40B4-BE49-F238E27FC236}">
                  <a16:creationId xmlns:a16="http://schemas.microsoft.com/office/drawing/2014/main" id="{54F059E4-6FB7-4016-927B-A89871B896E4}"/>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788438" y="1359848"/>
              <a:ext cx="3099606" cy="2069152"/>
            </a:xfrm>
            <a:prstGeom prst="rect">
              <a:avLst/>
            </a:prstGeom>
          </p:spPr>
        </p:pic>
        <p:pic>
          <p:nvPicPr>
            <p:cNvPr id="13" name="Picture 12">
              <a:extLst>
                <a:ext uri="{FF2B5EF4-FFF2-40B4-BE49-F238E27FC236}">
                  <a16:creationId xmlns:a16="http://schemas.microsoft.com/office/drawing/2014/main" id="{B67678FF-B0FD-49CB-9A36-0A945238D01E}"/>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803626" y="3977164"/>
              <a:ext cx="3069230" cy="2069152"/>
            </a:xfrm>
            <a:prstGeom prst="rect">
              <a:avLst/>
            </a:prstGeom>
          </p:spPr>
        </p:pic>
      </p:grpSp>
      <p:sp>
        <p:nvSpPr>
          <p:cNvPr id="14" name="TextBox 13">
            <a:extLst>
              <a:ext uri="{FF2B5EF4-FFF2-40B4-BE49-F238E27FC236}">
                <a16:creationId xmlns:a16="http://schemas.microsoft.com/office/drawing/2014/main" id="{9561E55C-012C-48FF-86ED-3975940FEEB8}"/>
              </a:ext>
            </a:extLst>
          </p:cNvPr>
          <p:cNvSpPr txBox="1"/>
          <p:nvPr/>
        </p:nvSpPr>
        <p:spPr>
          <a:xfrm>
            <a:off x="1803690" y="3466884"/>
            <a:ext cx="2291012"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Document analysis</a:t>
            </a:r>
          </a:p>
        </p:txBody>
      </p:sp>
      <p:sp>
        <p:nvSpPr>
          <p:cNvPr id="15" name="TextBox 14">
            <a:extLst>
              <a:ext uri="{FF2B5EF4-FFF2-40B4-BE49-F238E27FC236}">
                <a16:creationId xmlns:a16="http://schemas.microsoft.com/office/drawing/2014/main" id="{F8C22636-5FCB-41B5-BC10-978A7488236E}"/>
              </a:ext>
            </a:extLst>
          </p:cNvPr>
          <p:cNvSpPr txBox="1"/>
          <p:nvPr/>
        </p:nvSpPr>
        <p:spPr>
          <a:xfrm>
            <a:off x="1766020" y="6031654"/>
            <a:ext cx="2366353"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Mobile app analysis</a:t>
            </a:r>
          </a:p>
        </p:txBody>
      </p:sp>
      <p:sp>
        <p:nvSpPr>
          <p:cNvPr id="16" name="TextBox 15">
            <a:extLst>
              <a:ext uri="{FF2B5EF4-FFF2-40B4-BE49-F238E27FC236}">
                <a16:creationId xmlns:a16="http://schemas.microsoft.com/office/drawing/2014/main" id="{F309209C-7AC1-458A-BD9D-A9116422E755}"/>
              </a:ext>
            </a:extLst>
          </p:cNvPr>
          <p:cNvSpPr txBox="1"/>
          <p:nvPr/>
        </p:nvSpPr>
        <p:spPr>
          <a:xfrm>
            <a:off x="8363455" y="3466884"/>
            <a:ext cx="1949573"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Fraud detection</a:t>
            </a:r>
          </a:p>
        </p:txBody>
      </p:sp>
      <p:sp>
        <p:nvSpPr>
          <p:cNvPr id="17" name="TextBox 16">
            <a:extLst>
              <a:ext uri="{FF2B5EF4-FFF2-40B4-BE49-F238E27FC236}">
                <a16:creationId xmlns:a16="http://schemas.microsoft.com/office/drawing/2014/main" id="{75139FAC-2BB8-4765-A291-FACC9FD43AC0}"/>
              </a:ext>
            </a:extLst>
          </p:cNvPr>
          <p:cNvSpPr txBox="1"/>
          <p:nvPr/>
        </p:nvSpPr>
        <p:spPr>
          <a:xfrm>
            <a:off x="8004382" y="6031654"/>
            <a:ext cx="2667718"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Content management</a:t>
            </a:r>
          </a:p>
        </p:txBody>
      </p:sp>
      <p:sp>
        <p:nvSpPr>
          <p:cNvPr id="4" name="Footer Placeholder 3">
            <a:extLst>
              <a:ext uri="{FF2B5EF4-FFF2-40B4-BE49-F238E27FC236}">
                <a16:creationId xmlns:a16="http://schemas.microsoft.com/office/drawing/2014/main" id="{68864850-215E-4110-960B-AE8017BBA97F}"/>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5F7216A-6A20-49F9-8FBC-0B71F88E2D64}"/>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2292021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Demonstration: Introducing Amazon Comprehend</a:t>
            </a:r>
            <a:endParaRPr lang="en-US" dirty="0">
              <a:latin typeface="+mj-lt"/>
            </a:endParaRPr>
          </a:p>
        </p:txBody>
      </p:sp>
      <p:sp>
        <p:nvSpPr>
          <p:cNvPr id="4" name="Content Placeholder 3">
            <a:extLst>
              <a:ext uri="{FF2B5EF4-FFF2-40B4-BE49-F238E27FC236}">
                <a16:creationId xmlns:a16="http://schemas.microsoft.com/office/drawing/2014/main" id="{0284A2E4-872B-D048-B929-D511F8D877FB}"/>
              </a:ext>
              <a:ext uri="{C183D7F6-B498-43B3-948B-1728B52AA6E4}">
                <adec:decorative xmlns:adec="http://schemas.microsoft.com/office/drawing/2017/decorative" val="1"/>
              </a:ext>
            </a:extLst>
          </p:cNvPr>
          <p:cNvSpPr>
            <a:spLocks noGrp="1"/>
          </p:cNvSpPr>
          <p:nvPr>
            <p:ph idx="16"/>
          </p:nvPr>
        </p:nvSpPr>
        <p:spPr/>
        <p:txBody>
          <a:bodyPr/>
          <a:lstStyle/>
          <a:p>
            <a:pPr marL="0" indent="0">
              <a:buNone/>
            </a:pPr>
            <a:endParaRPr lang="en-US" dirty="0">
              <a:latin typeface="+mn-lt"/>
            </a:endParaRPr>
          </a:p>
          <a:p>
            <a:pPr marL="0" indent="0">
              <a:buNone/>
            </a:pPr>
            <a:endParaRPr lang="en-US" dirty="0">
              <a:latin typeface="+mn-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700821"/>
            <a:ext cx="5853289" cy="329247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28</a:t>
            </a:fld>
            <a:endParaRPr lang="en-US" dirty="0"/>
          </a:p>
        </p:txBody>
      </p:sp>
    </p:spTree>
    <p:custDataLst>
      <p:tags r:id="rId1"/>
    </p:custDataLst>
    <p:extLst>
      <p:ext uri="{BB962C8B-B14F-4D97-AF65-F5344CB8AC3E}">
        <p14:creationId xmlns:p14="http://schemas.microsoft.com/office/powerpoint/2010/main" val="2675547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FA552-AA18-452F-9E1D-3F6AE35015D0}"/>
              </a:ext>
            </a:extLst>
          </p:cNvPr>
          <p:cNvSpPr>
            <a:spLocks noGrp="1"/>
          </p:cNvSpPr>
          <p:nvPr>
            <p:ph type="title"/>
          </p:nvPr>
        </p:nvSpPr>
        <p:spPr/>
        <p:txBody>
          <a:bodyPr/>
          <a:lstStyle/>
          <a:p>
            <a:r>
              <a:rPr lang="en-US" dirty="0"/>
              <a:t>Amazon Lex</a:t>
            </a:r>
          </a:p>
        </p:txBody>
      </p:sp>
      <p:sp>
        <p:nvSpPr>
          <p:cNvPr id="13" name="Content Placeholder 12">
            <a:extLst>
              <a:ext uri="{FF2B5EF4-FFF2-40B4-BE49-F238E27FC236}">
                <a16:creationId xmlns:a16="http://schemas.microsoft.com/office/drawing/2014/main" id="{48749D8E-7B99-4344-8667-426897690178}"/>
              </a:ext>
            </a:extLst>
          </p:cNvPr>
          <p:cNvSpPr>
            <a:spLocks noGrp="1"/>
          </p:cNvSpPr>
          <p:nvPr>
            <p:ph idx="16"/>
          </p:nvPr>
        </p:nvSpPr>
        <p:spPr>
          <a:xfrm>
            <a:off x="4154557" y="3111501"/>
            <a:ext cx="7600016" cy="3061514"/>
          </a:xfrm>
        </p:spPr>
        <p:txBody>
          <a:bodyPr/>
          <a:lstStyle/>
          <a:p>
            <a:r>
              <a:rPr lang="en-US" sz="2000" dirty="0"/>
              <a:t>Build a chatbot that can interact with voice and text to ask questions, get answers, or complete tasks</a:t>
            </a:r>
          </a:p>
          <a:p>
            <a:r>
              <a:rPr lang="en-US" sz="2000" dirty="0"/>
              <a:t>Automatically scale your chatbot with AWS Lambda</a:t>
            </a:r>
          </a:p>
          <a:p>
            <a:r>
              <a:rPr lang="en-US" sz="2000" dirty="0"/>
              <a:t>Store log files of conversations for analysis</a:t>
            </a:r>
          </a:p>
        </p:txBody>
      </p:sp>
      <p:sp>
        <p:nvSpPr>
          <p:cNvPr id="14" name="Text Placeholder 13">
            <a:extLst>
              <a:ext uri="{FF2B5EF4-FFF2-40B4-BE49-F238E27FC236}">
                <a16:creationId xmlns:a16="http://schemas.microsoft.com/office/drawing/2014/main" id="{8EEB2974-4A9B-46C9-9115-DF82B371416C}"/>
              </a:ext>
            </a:extLst>
          </p:cNvPr>
          <p:cNvSpPr>
            <a:spLocks noGrp="1"/>
          </p:cNvSpPr>
          <p:nvPr>
            <p:ph type="body" sz="quarter" idx="17"/>
          </p:nvPr>
        </p:nvSpPr>
        <p:spPr>
          <a:xfrm>
            <a:off x="4154558" y="1523999"/>
            <a:ext cx="7600016" cy="1384301"/>
          </a:xfrm>
        </p:spPr>
        <p:txBody>
          <a:bodyPr/>
          <a:lstStyle/>
          <a:p>
            <a:r>
              <a:rPr lang="en-US" sz="2000" dirty="0"/>
              <a:t>Amazon Lex is an AWS service for </a:t>
            </a:r>
            <a:r>
              <a:rPr lang="en-US" sz="2000" dirty="0">
                <a:solidFill>
                  <a:schemeClr val="accent5"/>
                </a:solidFill>
              </a:rPr>
              <a:t>building conversational interfaces</a:t>
            </a:r>
            <a:r>
              <a:rPr lang="en-US" sz="2000" dirty="0"/>
              <a:t> for applications by using voice and text. With Amazon Lex, the same conversational engine that powers Amazon Alexa is now available to any developer.</a:t>
            </a:r>
          </a:p>
        </p:txBody>
      </p:sp>
      <p:sp>
        <p:nvSpPr>
          <p:cNvPr id="12" name="Text Placeholder 13">
            <a:extLst>
              <a:ext uri="{FF2B5EF4-FFF2-40B4-BE49-F238E27FC236}">
                <a16:creationId xmlns:a16="http://schemas.microsoft.com/office/drawing/2014/main" id="{390F43E5-68CC-45FA-A950-ACCF87AE5E89}"/>
              </a:ext>
            </a:extLst>
          </p:cNvPr>
          <p:cNvSpPr txBox="1">
            <a:spLocks/>
          </p:cNvSpPr>
          <p:nvPr/>
        </p:nvSpPr>
        <p:spPr>
          <a:xfrm>
            <a:off x="677252" y="2917609"/>
            <a:ext cx="2885748" cy="3877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tx1">
                    <a:lumMod val="85000"/>
                    <a:lumOff val="15000"/>
                  </a:schemeClr>
                </a:solidFill>
              </a:rPr>
              <a:t>Amazon Lex</a:t>
            </a:r>
          </a:p>
        </p:txBody>
      </p:sp>
      <p:pic>
        <p:nvPicPr>
          <p:cNvPr id="11" name="Graphic 10">
            <a:extLst>
              <a:ext uri="{FF2B5EF4-FFF2-40B4-BE49-F238E27FC236}">
                <a16:creationId xmlns:a16="http://schemas.microsoft.com/office/drawing/2014/main" id="{370D20A1-E857-491E-9E02-D1B00C40FFBB}"/>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64526" y="2005472"/>
            <a:ext cx="711200" cy="711200"/>
          </a:xfrm>
          <a:prstGeom prst="rect">
            <a:avLst/>
          </a:prstGeom>
        </p:spPr>
      </p:pic>
      <p:sp>
        <p:nvSpPr>
          <p:cNvPr id="15" name="Rectangle 14">
            <a:extLst>
              <a:ext uri="{FF2B5EF4-FFF2-40B4-BE49-F238E27FC236}">
                <a16:creationId xmlns:a16="http://schemas.microsoft.com/office/drawing/2014/main" id="{B15B7FD8-F1C1-4921-B691-B5E3209DA988}"/>
              </a:ext>
              <a:ext uri="{C183D7F6-B498-43B3-948B-1728B52AA6E4}">
                <adec:decorative xmlns:adec="http://schemas.microsoft.com/office/drawing/2017/decorative" val="1"/>
              </a:ext>
            </a:extLst>
          </p:cNvPr>
          <p:cNvSpPr/>
          <p:nvPr/>
        </p:nvSpPr>
        <p:spPr>
          <a:xfrm>
            <a:off x="677253" y="1644651"/>
            <a:ext cx="2743200" cy="251460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88E6A904-0D6B-42AB-8754-B02FBE575FE3}"/>
              </a:ext>
              <a:ext uri="{C183D7F6-B498-43B3-948B-1728B52AA6E4}">
                <adec:decorative xmlns:adec="http://schemas.microsoft.com/office/drawing/2017/decorative" val="0"/>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72DABB84-CA8E-4DA4-8A14-2B9B517D54EB}"/>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3977677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endParaRPr lang="en-US" dirty="0">
              <a:latin typeface="+mn-lt"/>
            </a:endParaRPr>
          </a:p>
          <a:p>
            <a:pPr lvl="1"/>
            <a:r>
              <a:rPr lang="en-US" dirty="0"/>
              <a:t>Describe the natural language processing (NLP) use cases that are solved by using managed Amazon ML services </a:t>
            </a:r>
          </a:p>
          <a:p>
            <a:pPr lvl="1"/>
            <a:r>
              <a:rPr lang="en-US" dirty="0"/>
              <a:t>Describe the managed Amazon ML services available for NLP</a:t>
            </a:r>
          </a:p>
          <a:p>
            <a:pPr lvl="1"/>
            <a:r>
              <a:rPr lang="en-US" dirty="0"/>
              <a:t>Use managed Amazon ML Services</a:t>
            </a:r>
            <a:endParaRPr lang="en-US" dirty="0">
              <a:latin typeface="+mn-lt"/>
            </a:endParaRP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2671968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E17F-9C38-4821-9879-DB3EBDB409BB}"/>
              </a:ext>
            </a:extLst>
          </p:cNvPr>
          <p:cNvSpPr>
            <a:spLocks noGrp="1"/>
          </p:cNvSpPr>
          <p:nvPr>
            <p:ph type="title"/>
          </p:nvPr>
        </p:nvSpPr>
        <p:spPr/>
        <p:txBody>
          <a:bodyPr/>
          <a:lstStyle/>
          <a:p>
            <a:r>
              <a:rPr lang="en-US" dirty="0"/>
              <a:t>Amazon Lex use cases</a:t>
            </a:r>
          </a:p>
        </p:txBody>
      </p:sp>
      <p:pic>
        <p:nvPicPr>
          <p:cNvPr id="7" name="Content Placeholder 6">
            <a:extLst>
              <a:ext uri="{FF2B5EF4-FFF2-40B4-BE49-F238E27FC236}">
                <a16:creationId xmlns:a16="http://schemas.microsoft.com/office/drawing/2014/main" id="{8EB3E3CF-862E-491A-A16E-2D7E93CAF636}"/>
              </a:ext>
              <a:ext uri="{C183D7F6-B498-43B3-948B-1728B52AA6E4}">
                <adec:decorative xmlns:adec="http://schemas.microsoft.com/office/drawing/2017/decorative" val="1"/>
              </a:ext>
            </a:extLst>
          </p:cNvPr>
          <p:cNvPicPr>
            <a:picLocks noGrp="1" noChangeAspect="1"/>
          </p:cNvPicPr>
          <p:nvPr>
            <p:ph idx="1"/>
          </p:nvPr>
        </p:nvPicPr>
        <p:blipFill>
          <a:blip r:embed="rId4" cstate="hqprint">
            <a:extLst>
              <a:ext uri="{28A0092B-C50C-407E-A947-70E740481C1C}">
                <a14:useLocalDpi xmlns:a14="http://schemas.microsoft.com/office/drawing/2010/main"/>
              </a:ext>
            </a:extLst>
          </a:blip>
          <a:stretch>
            <a:fillRect/>
          </a:stretch>
        </p:blipFill>
        <p:spPr>
          <a:xfrm>
            <a:off x="1510262" y="1329626"/>
            <a:ext cx="3050382" cy="2033588"/>
          </a:xfrm>
        </p:spPr>
      </p:pic>
      <p:grpSp>
        <p:nvGrpSpPr>
          <p:cNvPr id="3" name="Group 2" descr="Amazon Lex use cases include inventory and sales management, interactive assistants, customer service interfaces, and database queries.">
            <a:extLst>
              <a:ext uri="{FF2B5EF4-FFF2-40B4-BE49-F238E27FC236}">
                <a16:creationId xmlns:a16="http://schemas.microsoft.com/office/drawing/2014/main" id="{38E690AE-EC8B-4891-AB6D-22AAA0469AF5}"/>
              </a:ext>
            </a:extLst>
          </p:cNvPr>
          <p:cNvGrpSpPr/>
          <p:nvPr/>
        </p:nvGrpSpPr>
        <p:grpSpPr>
          <a:xfrm>
            <a:off x="1509375" y="1329626"/>
            <a:ext cx="9308917" cy="4648656"/>
            <a:chOff x="1509375" y="1329626"/>
            <a:chExt cx="9308917" cy="4648656"/>
          </a:xfrm>
        </p:grpSpPr>
        <p:pic>
          <p:nvPicPr>
            <p:cNvPr id="9" name="Picture 8">
              <a:extLst>
                <a:ext uri="{FF2B5EF4-FFF2-40B4-BE49-F238E27FC236}">
                  <a16:creationId xmlns:a16="http://schemas.microsoft.com/office/drawing/2014/main" id="{31DE3013-CEE0-4F31-93ED-5D5FDF7B2B6D}"/>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509375" y="3944694"/>
              <a:ext cx="3052156" cy="2033588"/>
            </a:xfrm>
            <a:prstGeom prst="rect">
              <a:avLst/>
            </a:prstGeom>
          </p:spPr>
        </p:pic>
        <p:pic>
          <p:nvPicPr>
            <p:cNvPr id="11" name="Picture 10">
              <a:extLst>
                <a:ext uri="{FF2B5EF4-FFF2-40B4-BE49-F238E27FC236}">
                  <a16:creationId xmlns:a16="http://schemas.microsoft.com/office/drawing/2014/main" id="{7F7BED1C-3A4C-441E-B676-5C603DC62FEF}"/>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750259" y="1329626"/>
              <a:ext cx="3046574" cy="2033588"/>
            </a:xfrm>
            <a:prstGeom prst="rect">
              <a:avLst/>
            </a:prstGeom>
          </p:spPr>
        </p:pic>
        <p:pic>
          <p:nvPicPr>
            <p:cNvPr id="13" name="Picture 12">
              <a:extLst>
                <a:ext uri="{FF2B5EF4-FFF2-40B4-BE49-F238E27FC236}">
                  <a16:creationId xmlns:a16="http://schemas.microsoft.com/office/drawing/2014/main" id="{F7DE8A6E-5775-41E1-9391-825C4AA9136A}"/>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728800" y="3931995"/>
              <a:ext cx="3089492" cy="2046287"/>
            </a:xfrm>
            <a:prstGeom prst="rect">
              <a:avLst/>
            </a:prstGeom>
          </p:spPr>
        </p:pic>
      </p:grpSp>
      <p:sp>
        <p:nvSpPr>
          <p:cNvPr id="10" name="TextBox 9">
            <a:extLst>
              <a:ext uri="{FF2B5EF4-FFF2-40B4-BE49-F238E27FC236}">
                <a16:creationId xmlns:a16="http://schemas.microsoft.com/office/drawing/2014/main" id="{DB2A77C1-27CC-481D-B83B-DBB07D197156}"/>
              </a:ext>
            </a:extLst>
          </p:cNvPr>
          <p:cNvSpPr txBox="1"/>
          <p:nvPr/>
        </p:nvSpPr>
        <p:spPr>
          <a:xfrm>
            <a:off x="1861895" y="3365578"/>
            <a:ext cx="2347117"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Inventory and sales</a:t>
            </a:r>
          </a:p>
        </p:txBody>
      </p:sp>
      <p:sp>
        <p:nvSpPr>
          <p:cNvPr id="12" name="TextBox 11">
            <a:extLst>
              <a:ext uri="{FF2B5EF4-FFF2-40B4-BE49-F238E27FC236}">
                <a16:creationId xmlns:a16="http://schemas.microsoft.com/office/drawing/2014/main" id="{976B23C8-A730-4C5F-B78D-31578BDA1A71}"/>
              </a:ext>
            </a:extLst>
          </p:cNvPr>
          <p:cNvSpPr txBox="1"/>
          <p:nvPr/>
        </p:nvSpPr>
        <p:spPr>
          <a:xfrm>
            <a:off x="1406642" y="5997377"/>
            <a:ext cx="3257623"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Customer service interfaces</a:t>
            </a:r>
          </a:p>
        </p:txBody>
      </p:sp>
      <p:sp>
        <p:nvSpPr>
          <p:cNvPr id="14" name="TextBox 13">
            <a:extLst>
              <a:ext uri="{FF2B5EF4-FFF2-40B4-BE49-F238E27FC236}">
                <a16:creationId xmlns:a16="http://schemas.microsoft.com/office/drawing/2014/main" id="{8ECB026F-7981-4F13-9D63-B848C342037A}"/>
              </a:ext>
            </a:extLst>
          </p:cNvPr>
          <p:cNvSpPr txBox="1"/>
          <p:nvPr/>
        </p:nvSpPr>
        <p:spPr>
          <a:xfrm>
            <a:off x="8021440" y="3365578"/>
            <a:ext cx="2504212"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Interactive assistants</a:t>
            </a:r>
          </a:p>
        </p:txBody>
      </p:sp>
      <p:sp>
        <p:nvSpPr>
          <p:cNvPr id="15" name="TextBox 14">
            <a:extLst>
              <a:ext uri="{FF2B5EF4-FFF2-40B4-BE49-F238E27FC236}">
                <a16:creationId xmlns:a16="http://schemas.microsoft.com/office/drawing/2014/main" id="{5B7EE80D-5F50-4AD6-B6D3-35691E45AF06}"/>
              </a:ext>
            </a:extLst>
          </p:cNvPr>
          <p:cNvSpPr txBox="1"/>
          <p:nvPr/>
        </p:nvSpPr>
        <p:spPr>
          <a:xfrm>
            <a:off x="8067927" y="5997377"/>
            <a:ext cx="2101857"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Database queries</a:t>
            </a:r>
          </a:p>
        </p:txBody>
      </p:sp>
      <p:sp>
        <p:nvSpPr>
          <p:cNvPr id="4" name="Footer Placeholder 3">
            <a:extLst>
              <a:ext uri="{FF2B5EF4-FFF2-40B4-BE49-F238E27FC236}">
                <a16:creationId xmlns:a16="http://schemas.microsoft.com/office/drawing/2014/main" id="{68864850-215E-4110-960B-AE8017BBA97F}"/>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5F7216A-6A20-49F9-8FBC-0B71F88E2D64}"/>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2878518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n-lt"/>
              </a:rPr>
              <a:t>Amazon Transcribe can automatically convert spoken language to text</a:t>
            </a:r>
          </a:p>
          <a:p>
            <a:r>
              <a:rPr lang="en-US" sz="2400" dirty="0">
                <a:latin typeface="+mn-lt"/>
              </a:rPr>
              <a:t>Amazon Polly can convert written text to spoken language</a:t>
            </a:r>
          </a:p>
          <a:p>
            <a:r>
              <a:rPr lang="en-US" sz="2400" dirty="0">
                <a:latin typeface="+mn-lt"/>
              </a:rPr>
              <a:t>Amazon Translate can create real-time translation between languages</a:t>
            </a:r>
          </a:p>
          <a:p>
            <a:r>
              <a:rPr lang="en-US" sz="2400" dirty="0">
                <a:latin typeface="+mn-lt"/>
              </a:rPr>
              <a:t>Amazon Comprehend automates many of the NLP use cases that are reviewed in this module</a:t>
            </a:r>
          </a:p>
          <a:p>
            <a:r>
              <a:rPr lang="en-US" sz="2400" dirty="0">
                <a:latin typeface="+mn-lt"/>
              </a:rPr>
              <a:t>Amazon Lex can create a human-like interface to your applications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31</a:t>
            </a:fld>
            <a:endParaRPr lang="en-US" dirty="0"/>
          </a:p>
        </p:txBody>
      </p:sp>
    </p:spTree>
    <p:custDataLst>
      <p:tags r:id="rId1"/>
    </p:custDataLst>
    <p:extLst>
      <p:ext uri="{BB962C8B-B14F-4D97-AF65-F5344CB8AC3E}">
        <p14:creationId xmlns:p14="http://schemas.microsoft.com/office/powerpoint/2010/main" val="3257657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1325563"/>
          </a:xfrm>
        </p:spPr>
        <p:txBody>
          <a:bodyPr>
            <a:noAutofit/>
          </a:bodyPr>
          <a:lstStyle/>
          <a:p>
            <a:r>
              <a:rPr lang="en-US" dirty="0">
                <a:latin typeface="+mj-lt"/>
              </a:rPr>
              <a:t>Module 6 – Guided Lab: </a:t>
            </a:r>
            <a:br>
              <a:rPr lang="en-US" dirty="0">
                <a:latin typeface="+mj-lt"/>
              </a:rPr>
            </a:br>
            <a:r>
              <a:rPr lang="en-US" dirty="0">
                <a:latin typeface="+mj-lt"/>
              </a:rPr>
              <a:t>Creating a Bot to Schedule Appointments</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32</a:t>
            </a:fld>
            <a:endParaRPr lang="en-US" dirty="0"/>
          </a:p>
        </p:txBody>
      </p:sp>
    </p:spTree>
    <p:custDataLst>
      <p:tags r:id="rId1"/>
    </p:custDataLst>
    <p:extLst>
      <p:ext uri="{BB962C8B-B14F-4D97-AF65-F5344CB8AC3E}">
        <p14:creationId xmlns:p14="http://schemas.microsoft.com/office/powerpoint/2010/main" val="2021352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a:xfrm>
            <a:off x="419100" y="2554356"/>
            <a:ext cx="10984774" cy="488498"/>
          </a:xfrm>
        </p:spPr>
        <p:txBody>
          <a:bodyPr>
            <a:normAutofit/>
          </a:bodyPr>
          <a:lstStyle/>
          <a:p>
            <a:r>
              <a:rPr lang="en-US" dirty="0"/>
              <a:t>Module 6: Introducing Natural Language Processing</a:t>
            </a: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94088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pPr lvl="1"/>
            <a:r>
              <a:rPr lang="en-US" dirty="0"/>
              <a:t>Describe the natural language processing (NLP) use cases that are solved by using managed Amazon ML services </a:t>
            </a:r>
          </a:p>
          <a:p>
            <a:pPr lvl="1"/>
            <a:r>
              <a:rPr lang="en-US" dirty="0"/>
              <a:t>Describe the managed Amazon ML services available for NLP</a:t>
            </a:r>
          </a:p>
          <a:p>
            <a:pPr lvl="1"/>
            <a:r>
              <a:rPr lang="en-US" dirty="0"/>
              <a:t>Use managed Amazon ML Services</a:t>
            </a:r>
          </a:p>
          <a:p>
            <a:pPr marL="0" indent="0">
              <a:buNone/>
            </a:pPr>
            <a:endParaRPr lang="en-US" dirty="0">
              <a:latin typeface="+mn-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1546762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645476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hlinkClick r:id="rId4"/>
              </a:rPr>
              <a:t>What is Amazon Comprehend?</a:t>
            </a:r>
            <a:endParaRPr lang="en-US" dirty="0">
              <a:latin typeface="+mn-lt"/>
            </a:endParaRPr>
          </a:p>
          <a:p>
            <a:r>
              <a:rPr lang="en-US" dirty="0">
                <a:latin typeface="+mn-lt"/>
                <a:hlinkClick r:id="rId5"/>
              </a:rPr>
              <a:t>What is Amazon Polly?</a:t>
            </a:r>
            <a:endParaRPr lang="en-US" dirty="0">
              <a:latin typeface="+mn-lt"/>
            </a:endParaRPr>
          </a:p>
          <a:p>
            <a:r>
              <a:rPr lang="en-US" dirty="0">
                <a:latin typeface="+mn-lt"/>
                <a:hlinkClick r:id="rId6"/>
              </a:rPr>
              <a:t>What is Amazon Lex?</a:t>
            </a:r>
            <a:endParaRPr lang="en-US" dirty="0">
              <a:latin typeface="+mn-lt"/>
            </a:endParaRPr>
          </a:p>
          <a:p>
            <a:r>
              <a:rPr lang="en-US" dirty="0">
                <a:hlinkClick r:id="rId7"/>
              </a:rPr>
              <a:t>What is Amazon Transcribe?</a:t>
            </a:r>
            <a:endParaRPr lang="en-US" dirty="0">
              <a:latin typeface="+mn-lt"/>
            </a:endParaRPr>
          </a:p>
          <a:p>
            <a:r>
              <a:rPr lang="en-US" dirty="0">
                <a:latin typeface="+mn-lt"/>
                <a:hlinkClick r:id="rId8"/>
              </a:rPr>
              <a:t>What is Amazon Translate?</a:t>
            </a:r>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2865949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310107"/>
            <a:ext cx="9247414" cy="488498"/>
          </a:xfrm>
        </p:spPr>
        <p:txBody>
          <a:bodyPr>
            <a:normAutofit/>
          </a:bodyPr>
          <a:lstStyle/>
          <a:p>
            <a:r>
              <a:rPr lang="en-US" b="1" dirty="0">
                <a:latin typeface="+mn-lt"/>
              </a:rPr>
              <a:t>Module 6: </a:t>
            </a:r>
            <a:r>
              <a:rPr lang="en-US" dirty="0"/>
              <a:t>Introducing Natural Language Processing</a:t>
            </a:r>
            <a:endParaRPr lang="en-US" b="1" dirty="0">
              <a:latin typeface="+mn-lt"/>
            </a:endParaRPr>
          </a:p>
        </p:txBody>
      </p:sp>
      <p:sp>
        <p:nvSpPr>
          <p:cNvPr id="2" name="Title 1"/>
          <p:cNvSpPr>
            <a:spLocks noGrp="1"/>
          </p:cNvSpPr>
          <p:nvPr>
            <p:ph type="title"/>
          </p:nvPr>
        </p:nvSpPr>
        <p:spPr/>
        <p:txBody>
          <a:bodyPr>
            <a:noAutofit/>
          </a:bodyPr>
          <a:lstStyle/>
          <a:p>
            <a:r>
              <a:rPr lang="en-US" sz="4000" dirty="0">
                <a:latin typeface="+mj-lt"/>
              </a:rPr>
              <a:t>Section 1: Overview of natural language processing</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03C1-9CB2-4138-A3BF-CDD17AF901DF}"/>
              </a:ext>
            </a:extLst>
          </p:cNvPr>
          <p:cNvSpPr>
            <a:spLocks noGrp="1"/>
          </p:cNvSpPr>
          <p:nvPr>
            <p:ph type="title"/>
          </p:nvPr>
        </p:nvSpPr>
        <p:spPr/>
        <p:txBody>
          <a:bodyPr/>
          <a:lstStyle/>
          <a:p>
            <a:r>
              <a:rPr lang="en-US" dirty="0"/>
              <a:t>Natural language processing (NLP) </a:t>
            </a:r>
          </a:p>
        </p:txBody>
      </p:sp>
      <p:sp>
        <p:nvSpPr>
          <p:cNvPr id="12" name="Rectangle 11">
            <a:extLst>
              <a:ext uri="{FF2B5EF4-FFF2-40B4-BE49-F238E27FC236}">
                <a16:creationId xmlns:a16="http://schemas.microsoft.com/office/drawing/2014/main" id="{C8858D88-16FA-4721-B128-4951D197EC00}"/>
              </a:ext>
              <a:ext uri="{C183D7F6-B498-43B3-948B-1728B52AA6E4}">
                <adec:decorative xmlns:adec="http://schemas.microsoft.com/office/drawing/2017/decorative" val="1"/>
              </a:ext>
            </a:extLst>
          </p:cNvPr>
          <p:cNvSpPr/>
          <p:nvPr/>
        </p:nvSpPr>
        <p:spPr>
          <a:xfrm>
            <a:off x="3897221" y="1446866"/>
            <a:ext cx="4745210" cy="523220"/>
          </a:xfrm>
          <a:prstGeom prst="rect">
            <a:avLst/>
          </a:prstGeom>
        </p:spPr>
        <p:txBody>
          <a:bodyPr wrap="none">
            <a:spAutoFit/>
          </a:bodyPr>
          <a:lstStyle/>
          <a:p>
            <a:r>
              <a:rPr lang="en-US" sz="2800" dirty="0"/>
              <a:t>“Alexa, what’s it like outside?”</a:t>
            </a:r>
          </a:p>
        </p:txBody>
      </p:sp>
      <p:pic>
        <p:nvPicPr>
          <p:cNvPr id="14" name="Picture 13">
            <a:extLst>
              <a:ext uri="{FF2B5EF4-FFF2-40B4-BE49-F238E27FC236}">
                <a16:creationId xmlns:a16="http://schemas.microsoft.com/office/drawing/2014/main" id="{B06E2D22-C525-4221-93DE-0DD007B5BE1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182008" y="2577708"/>
            <a:ext cx="7827984" cy="2965146"/>
          </a:xfrm>
          <a:prstGeom prst="rect">
            <a:avLst/>
          </a:prstGeom>
        </p:spPr>
      </p:pic>
      <p:sp>
        <p:nvSpPr>
          <p:cNvPr id="5" name="Footer Placeholder 4">
            <a:extLst>
              <a:ext uri="{FF2B5EF4-FFF2-40B4-BE49-F238E27FC236}">
                <a16:creationId xmlns:a16="http://schemas.microsoft.com/office/drawing/2014/main" id="{7CA39288-32BD-4325-AB8C-D22C43195D48}"/>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0D63798D-3773-42E1-942E-7AA1728F74F3}"/>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1231515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03C1-9CB2-4138-A3BF-CDD17AF901DF}"/>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66BEC8A9-4B5A-4AF7-83B7-8436221AE89F}"/>
              </a:ext>
            </a:extLst>
          </p:cNvPr>
          <p:cNvSpPr>
            <a:spLocks noGrp="1"/>
          </p:cNvSpPr>
          <p:nvPr>
            <p:ph idx="1"/>
          </p:nvPr>
        </p:nvSpPr>
        <p:spPr>
          <a:xfrm>
            <a:off x="419100" y="1528175"/>
            <a:ext cx="5504688" cy="4648788"/>
          </a:xfrm>
        </p:spPr>
        <p:txBody>
          <a:bodyPr/>
          <a:lstStyle/>
          <a:p>
            <a:pPr marL="0" indent="0">
              <a:buNone/>
            </a:pPr>
            <a:r>
              <a:rPr lang="en-US" dirty="0"/>
              <a:t>NLP develops computational algorithms to automatically analyze and represent human language.</a:t>
            </a:r>
          </a:p>
          <a:p>
            <a:pPr marL="0" indent="0">
              <a:buNone/>
            </a:pPr>
            <a:endParaRPr lang="en-US" dirty="0"/>
          </a:p>
          <a:p>
            <a:pPr marL="0" indent="0">
              <a:buNone/>
            </a:pPr>
            <a:r>
              <a:rPr lang="en-US" dirty="0"/>
              <a:t>By evaluating the structure of language, machine learning systems can process large sets of words, phrases, and sentences.</a:t>
            </a:r>
          </a:p>
          <a:p>
            <a:pPr lvl="1"/>
            <a:endParaRPr lang="en-US" dirty="0"/>
          </a:p>
          <a:p>
            <a:pPr lvl="1"/>
            <a:endParaRPr lang="en-US" dirty="0"/>
          </a:p>
        </p:txBody>
      </p:sp>
      <p:graphicFrame>
        <p:nvGraphicFramePr>
          <p:cNvPr id="7" name="Content Placeholder 6" descr="Language hierarchy. ">
            <a:extLst>
              <a:ext uri="{FF2B5EF4-FFF2-40B4-BE49-F238E27FC236}">
                <a16:creationId xmlns:a16="http://schemas.microsoft.com/office/drawing/2014/main" id="{D9853FAA-CA2F-4C09-933D-FADA5E873959}"/>
              </a:ext>
            </a:extLst>
          </p:cNvPr>
          <p:cNvGraphicFramePr>
            <a:graphicFrameLocks noGrp="1"/>
          </p:cNvGraphicFramePr>
          <p:nvPr>
            <p:ph idx="13"/>
            <p:extLst/>
          </p:nvPr>
        </p:nvGraphicFramePr>
        <p:xfrm>
          <a:off x="6246812" y="1524000"/>
          <a:ext cx="5764373" cy="4649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a:extLst>
              <a:ext uri="{FF2B5EF4-FFF2-40B4-BE49-F238E27FC236}">
                <a16:creationId xmlns:a16="http://schemas.microsoft.com/office/drawing/2014/main" id="{7CA39288-32BD-4325-AB8C-D22C43195D48}"/>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0D63798D-3773-42E1-942E-7AA1728F74F3}"/>
              </a:ext>
            </a:extLst>
          </p:cNvPr>
          <p:cNvSpPr>
            <a:spLocks noGrp="1"/>
          </p:cNvSpPr>
          <p:nvPr>
            <p:ph type="sldNum" sz="quarter" idx="12"/>
          </p:nvPr>
        </p:nvSpPr>
        <p:spPr/>
        <p:txBody>
          <a:bodyPr/>
          <a:lstStyle/>
          <a:p>
            <a:fld id="{B6A95138-A96E-2F42-A959-2EFD44FE4AB7}" type="slidenum">
              <a:rPr lang="en-US" smtClean="0"/>
              <a:pPr/>
              <a:t>6</a:t>
            </a:fld>
            <a:endParaRPr lang="en-US" dirty="0"/>
          </a:p>
        </p:txBody>
      </p:sp>
    </p:spTree>
    <p:custDataLst>
      <p:tags r:id="rId1"/>
    </p:custDataLst>
    <p:extLst>
      <p:ext uri="{BB962C8B-B14F-4D97-AF65-F5344CB8AC3E}">
        <p14:creationId xmlns:p14="http://schemas.microsoft.com/office/powerpoint/2010/main" val="474726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0B3C22-176D-47F9-9420-72996932DE88}"/>
              </a:ext>
            </a:extLst>
          </p:cNvPr>
          <p:cNvSpPr>
            <a:spLocks noGrp="1"/>
          </p:cNvSpPr>
          <p:nvPr>
            <p:ph type="title"/>
          </p:nvPr>
        </p:nvSpPr>
        <p:spPr/>
        <p:txBody>
          <a:bodyPr/>
          <a:lstStyle/>
          <a:p>
            <a:r>
              <a:rPr lang="en-US" dirty="0"/>
              <a:t>NLP challenges</a:t>
            </a:r>
          </a:p>
        </p:txBody>
      </p:sp>
      <p:pic>
        <p:nvPicPr>
          <p:cNvPr id="6" name="Content Placeholder 5">
            <a:extLst>
              <a:ext uri="{FF2B5EF4-FFF2-40B4-BE49-F238E27FC236}">
                <a16:creationId xmlns:a16="http://schemas.microsoft.com/office/drawing/2014/main" id="{7588FDAC-EBBA-468D-9B17-CBB44E8386BB}"/>
              </a:ext>
              <a:ext uri="{C183D7F6-B498-43B3-948B-1728B52AA6E4}">
                <adec:decorative xmlns:adec="http://schemas.microsoft.com/office/drawing/2017/decorative" val="1"/>
              </a:ext>
            </a:extLst>
          </p:cNvPr>
          <p:cNvPicPr>
            <a:picLocks noGrp="1" noChangeAspect="1"/>
          </p:cNvPicPr>
          <p:nvPr>
            <p:ph idx="1"/>
          </p:nvPr>
        </p:nvPicPr>
        <p:blipFill>
          <a:blip r:embed="rId4"/>
          <a:stretch>
            <a:fillRect/>
          </a:stretch>
        </p:blipFill>
        <p:spPr>
          <a:xfrm>
            <a:off x="1400545" y="1564113"/>
            <a:ext cx="3172500" cy="1898753"/>
          </a:xfrm>
        </p:spPr>
      </p:pic>
      <p:sp>
        <p:nvSpPr>
          <p:cNvPr id="12" name="TextBox 11">
            <a:extLst>
              <a:ext uri="{FF2B5EF4-FFF2-40B4-BE49-F238E27FC236}">
                <a16:creationId xmlns:a16="http://schemas.microsoft.com/office/drawing/2014/main" id="{895C27D3-FF05-430F-A094-FDFA4EAB000A}"/>
              </a:ext>
            </a:extLst>
          </p:cNvPr>
          <p:cNvSpPr txBox="1"/>
          <p:nvPr/>
        </p:nvSpPr>
        <p:spPr>
          <a:xfrm>
            <a:off x="1774764" y="3410241"/>
            <a:ext cx="2424062"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Lack of precision</a:t>
            </a:r>
          </a:p>
        </p:txBody>
      </p:sp>
      <p:sp>
        <p:nvSpPr>
          <p:cNvPr id="13" name="TextBox 12">
            <a:extLst>
              <a:ext uri="{FF2B5EF4-FFF2-40B4-BE49-F238E27FC236}">
                <a16:creationId xmlns:a16="http://schemas.microsoft.com/office/drawing/2014/main" id="{97D29250-67A8-4D53-A57A-AA4818D1D38F}"/>
              </a:ext>
            </a:extLst>
          </p:cNvPr>
          <p:cNvSpPr txBox="1"/>
          <p:nvPr/>
        </p:nvSpPr>
        <p:spPr>
          <a:xfrm>
            <a:off x="7570859" y="3410241"/>
            <a:ext cx="4063933"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Many complex dependencies</a:t>
            </a:r>
          </a:p>
        </p:txBody>
      </p:sp>
      <p:sp>
        <p:nvSpPr>
          <p:cNvPr id="14" name="TextBox 13">
            <a:extLst>
              <a:ext uri="{FF2B5EF4-FFF2-40B4-BE49-F238E27FC236}">
                <a16:creationId xmlns:a16="http://schemas.microsoft.com/office/drawing/2014/main" id="{CB0100F6-C5F7-4E24-8D54-9E126814A573}"/>
              </a:ext>
            </a:extLst>
          </p:cNvPr>
          <p:cNvSpPr txBox="1"/>
          <p:nvPr/>
        </p:nvSpPr>
        <p:spPr>
          <a:xfrm>
            <a:off x="1114327" y="5976377"/>
            <a:ext cx="4337021"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Meaning that is based on context</a:t>
            </a:r>
          </a:p>
        </p:txBody>
      </p:sp>
      <p:grpSp>
        <p:nvGrpSpPr>
          <p:cNvPr id="2" name="Group 1" descr="NLP challenges.">
            <a:extLst>
              <a:ext uri="{FF2B5EF4-FFF2-40B4-BE49-F238E27FC236}">
                <a16:creationId xmlns:a16="http://schemas.microsoft.com/office/drawing/2014/main" id="{449F09EA-1FAB-4A12-A396-662759DDD9BD}"/>
              </a:ext>
            </a:extLst>
          </p:cNvPr>
          <p:cNvGrpSpPr/>
          <p:nvPr/>
        </p:nvGrpSpPr>
        <p:grpSpPr>
          <a:xfrm>
            <a:off x="1400546" y="1462515"/>
            <a:ext cx="9531071" cy="4554582"/>
            <a:chOff x="1400546" y="1462515"/>
            <a:chExt cx="9531071" cy="4554582"/>
          </a:xfrm>
        </p:grpSpPr>
        <p:pic>
          <p:nvPicPr>
            <p:cNvPr id="9" name="Picture 8">
              <a:extLst>
                <a:ext uri="{FF2B5EF4-FFF2-40B4-BE49-F238E27FC236}">
                  <a16:creationId xmlns:a16="http://schemas.microsoft.com/office/drawing/2014/main" id="{DE3D4105-F528-4842-AECC-E7F3657578D9}"/>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969390" y="1462515"/>
              <a:ext cx="2565070" cy="1923803"/>
            </a:xfrm>
            <a:prstGeom prst="rect">
              <a:avLst/>
            </a:prstGeom>
          </p:spPr>
        </p:pic>
        <p:pic>
          <p:nvPicPr>
            <p:cNvPr id="11" name="Picture 10">
              <a:extLst>
                <a:ext uri="{FF2B5EF4-FFF2-40B4-BE49-F238E27FC236}">
                  <a16:creationId xmlns:a16="http://schemas.microsoft.com/office/drawing/2014/main" id="{0B341F1D-3E21-44EA-9CBD-784DA7CE11F1}"/>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400546" y="4036208"/>
              <a:ext cx="3183686" cy="1980889"/>
            </a:xfrm>
            <a:prstGeom prst="rect">
              <a:avLst/>
            </a:prstGeom>
          </p:spPr>
        </p:pic>
        <p:pic>
          <p:nvPicPr>
            <p:cNvPr id="16" name="Picture 15">
              <a:extLst>
                <a:ext uri="{FF2B5EF4-FFF2-40B4-BE49-F238E27FC236}">
                  <a16:creationId xmlns:a16="http://schemas.microsoft.com/office/drawing/2014/main" id="{8BD70657-A41D-4E19-8217-764F67D504B1}"/>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906820" y="4071721"/>
              <a:ext cx="3024797" cy="1928443"/>
            </a:xfrm>
            <a:prstGeom prst="rect">
              <a:avLst/>
            </a:prstGeom>
          </p:spPr>
        </p:pic>
      </p:grpSp>
      <p:sp>
        <p:nvSpPr>
          <p:cNvPr id="17" name="TextBox 16">
            <a:extLst>
              <a:ext uri="{FF2B5EF4-FFF2-40B4-BE49-F238E27FC236}">
                <a16:creationId xmlns:a16="http://schemas.microsoft.com/office/drawing/2014/main" id="{2D91D667-9BBA-4BFA-8298-D3A47601FD8A}"/>
              </a:ext>
            </a:extLst>
          </p:cNvPr>
          <p:cNvSpPr txBox="1"/>
          <p:nvPr/>
        </p:nvSpPr>
        <p:spPr>
          <a:xfrm>
            <a:off x="8499201" y="5976377"/>
            <a:ext cx="2433680"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Lack of structure</a:t>
            </a:r>
          </a:p>
        </p:txBody>
      </p:sp>
      <p:sp>
        <p:nvSpPr>
          <p:cNvPr id="4" name="Footer Placeholder 3">
            <a:extLst>
              <a:ext uri="{FF2B5EF4-FFF2-40B4-BE49-F238E27FC236}">
                <a16:creationId xmlns:a16="http://schemas.microsoft.com/office/drawing/2014/main" id="{5309EA03-4F2B-49BD-B453-BCBFEBD8E3B8}"/>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5C24DD46-E417-4188-BE8B-F2A0F16464B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108757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968C-1129-4612-8693-7FE8DC2D9235}"/>
              </a:ext>
            </a:extLst>
          </p:cNvPr>
          <p:cNvSpPr>
            <a:spLocks noGrp="1"/>
          </p:cNvSpPr>
          <p:nvPr>
            <p:ph type="title"/>
          </p:nvPr>
        </p:nvSpPr>
        <p:spPr/>
        <p:txBody>
          <a:bodyPr/>
          <a:lstStyle/>
          <a:p>
            <a:r>
              <a:rPr lang="en-US" dirty="0"/>
              <a:t>Natural language processing use cases</a:t>
            </a:r>
          </a:p>
        </p:txBody>
      </p:sp>
      <p:pic>
        <p:nvPicPr>
          <p:cNvPr id="13" name="Picture 12">
            <a:extLst>
              <a:ext uri="{FF2B5EF4-FFF2-40B4-BE49-F238E27FC236}">
                <a16:creationId xmlns:a16="http://schemas.microsoft.com/office/drawing/2014/main" id="{D058BA48-6F62-405D-A426-FBEA7216201E}"/>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603898" y="1490717"/>
            <a:ext cx="5930644" cy="1897806"/>
          </a:xfrm>
          <a:prstGeom prst="rect">
            <a:avLst/>
          </a:prstGeom>
        </p:spPr>
      </p:pic>
      <p:grpSp>
        <p:nvGrpSpPr>
          <p:cNvPr id="3" name="Group 2" descr="NLP use cases.">
            <a:extLst>
              <a:ext uri="{FF2B5EF4-FFF2-40B4-BE49-F238E27FC236}">
                <a16:creationId xmlns:a16="http://schemas.microsoft.com/office/drawing/2014/main" id="{E6D9FB17-34CD-416A-8A80-DDFEF726ECE6}"/>
              </a:ext>
            </a:extLst>
          </p:cNvPr>
          <p:cNvGrpSpPr/>
          <p:nvPr/>
        </p:nvGrpSpPr>
        <p:grpSpPr>
          <a:xfrm>
            <a:off x="885184" y="1490717"/>
            <a:ext cx="8429494" cy="4599477"/>
            <a:chOff x="885184" y="1490717"/>
            <a:chExt cx="8429494" cy="4599477"/>
          </a:xfrm>
        </p:grpSpPr>
        <p:pic>
          <p:nvPicPr>
            <p:cNvPr id="7" name="Picture 6">
              <a:extLst>
                <a:ext uri="{FF2B5EF4-FFF2-40B4-BE49-F238E27FC236}">
                  <a16:creationId xmlns:a16="http://schemas.microsoft.com/office/drawing/2014/main" id="{1A1A000D-912A-4E5A-AB57-555197EBAB85}"/>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85184" y="1490717"/>
              <a:ext cx="2655458" cy="1882487"/>
            </a:xfrm>
            <a:prstGeom prst="rect">
              <a:avLst/>
            </a:prstGeom>
          </p:spPr>
        </p:pic>
        <p:pic>
          <p:nvPicPr>
            <p:cNvPr id="11" name="Graphic 10">
              <a:extLst>
                <a:ext uri="{FF2B5EF4-FFF2-40B4-BE49-F238E27FC236}">
                  <a16:creationId xmlns:a16="http://schemas.microsoft.com/office/drawing/2014/main" id="{46775DAF-A556-4F0D-9AC3-107E7BECA346}"/>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95219" y="3906977"/>
              <a:ext cx="2183217" cy="2183217"/>
            </a:xfrm>
            <a:prstGeom prst="rect">
              <a:avLst/>
            </a:prstGeom>
          </p:spPr>
        </p:pic>
        <p:pic>
          <p:nvPicPr>
            <p:cNvPr id="15" name="Picture 14">
              <a:extLst>
                <a:ext uri="{FF2B5EF4-FFF2-40B4-BE49-F238E27FC236}">
                  <a16:creationId xmlns:a16="http://schemas.microsoft.com/office/drawing/2014/main" id="{7BA1D951-8E6D-4F21-838C-267FDC4DAD65}"/>
                </a:ext>
                <a:ext uri="{C183D7F6-B498-43B3-948B-1728B52AA6E4}">
                  <adec:decorative xmlns:adec="http://schemas.microsoft.com/office/drawing/2017/decorative" val="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153114" y="3928576"/>
              <a:ext cx="3161564" cy="2107498"/>
            </a:xfrm>
            <a:prstGeom prst="rect">
              <a:avLst/>
            </a:prstGeom>
          </p:spPr>
        </p:pic>
      </p:grpSp>
      <p:sp>
        <p:nvSpPr>
          <p:cNvPr id="16" name="TextBox 15">
            <a:extLst>
              <a:ext uri="{FF2B5EF4-FFF2-40B4-BE49-F238E27FC236}">
                <a16:creationId xmlns:a16="http://schemas.microsoft.com/office/drawing/2014/main" id="{39991CF3-DFEE-4B8A-9D46-0F9B96E40404}"/>
              </a:ext>
            </a:extLst>
          </p:cNvPr>
          <p:cNvSpPr txBox="1"/>
          <p:nvPr/>
        </p:nvSpPr>
        <p:spPr>
          <a:xfrm>
            <a:off x="817423" y="3341107"/>
            <a:ext cx="2755883"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Search</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applications</a:t>
            </a:r>
          </a:p>
        </p:txBody>
      </p:sp>
      <p:sp>
        <p:nvSpPr>
          <p:cNvPr id="17" name="TextBox 16">
            <a:extLst>
              <a:ext uri="{FF2B5EF4-FFF2-40B4-BE49-F238E27FC236}">
                <a16:creationId xmlns:a16="http://schemas.microsoft.com/office/drawing/2014/main" id="{099415D8-A033-49F0-8FC5-44EE7C7265DC}"/>
              </a:ext>
            </a:extLst>
          </p:cNvPr>
          <p:cNvSpPr txBox="1"/>
          <p:nvPr/>
        </p:nvSpPr>
        <p:spPr>
          <a:xfrm>
            <a:off x="540802" y="5983930"/>
            <a:ext cx="3786614"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Human machine interfaces</a:t>
            </a:r>
          </a:p>
        </p:txBody>
      </p:sp>
      <p:sp>
        <p:nvSpPr>
          <p:cNvPr id="18" name="TextBox 17">
            <a:extLst>
              <a:ext uri="{FF2B5EF4-FFF2-40B4-BE49-F238E27FC236}">
                <a16:creationId xmlns:a16="http://schemas.microsoft.com/office/drawing/2014/main" id="{F9B28EEB-868D-4A4C-8263-FE553AD83D62}"/>
              </a:ext>
            </a:extLst>
          </p:cNvPr>
          <p:cNvSpPr txBox="1"/>
          <p:nvPr/>
        </p:nvSpPr>
        <p:spPr>
          <a:xfrm>
            <a:off x="5852489" y="3341107"/>
            <a:ext cx="3741730"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Market and social research</a:t>
            </a:r>
          </a:p>
        </p:txBody>
      </p:sp>
      <p:sp>
        <p:nvSpPr>
          <p:cNvPr id="20" name="TextBox 19">
            <a:extLst>
              <a:ext uri="{FF2B5EF4-FFF2-40B4-BE49-F238E27FC236}">
                <a16:creationId xmlns:a16="http://schemas.microsoft.com/office/drawing/2014/main" id="{0651C8DF-92E3-439F-AF11-53F990A9DD92}"/>
              </a:ext>
            </a:extLst>
          </p:cNvPr>
          <p:cNvSpPr txBox="1"/>
          <p:nvPr/>
        </p:nvSpPr>
        <p:spPr>
          <a:xfrm>
            <a:off x="7045003" y="5983930"/>
            <a:ext cx="1460656"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Chatbots</a:t>
            </a:r>
          </a:p>
        </p:txBody>
      </p:sp>
      <p:sp>
        <p:nvSpPr>
          <p:cNvPr id="4" name="Footer Placeholder 3">
            <a:extLst>
              <a:ext uri="{FF2B5EF4-FFF2-40B4-BE49-F238E27FC236}">
                <a16:creationId xmlns:a16="http://schemas.microsoft.com/office/drawing/2014/main" id="{5309EA03-4F2B-49BD-B453-BCBFEBD8E3B8}"/>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5C24DD46-E417-4188-BE8B-F2A0F16464BB}"/>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56628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D406D3C2-393C-4432-A044-B64A7C667E7C}"/>
              </a:ext>
            </a:extLst>
          </p:cNvPr>
          <p:cNvSpPr>
            <a:spLocks noGrp="1"/>
          </p:cNvSpPr>
          <p:nvPr>
            <p:ph type="title"/>
          </p:nvPr>
        </p:nvSpPr>
        <p:spPr/>
        <p:txBody>
          <a:bodyPr/>
          <a:lstStyle/>
          <a:p>
            <a:endParaRPr lang="en-US" dirty="0"/>
          </a:p>
        </p:txBody>
      </p:sp>
      <p:sp>
        <p:nvSpPr>
          <p:cNvPr id="40" name="Content Placeholder 39">
            <a:extLst>
              <a:ext uri="{FF2B5EF4-FFF2-40B4-BE49-F238E27FC236}">
                <a16:creationId xmlns:a16="http://schemas.microsoft.com/office/drawing/2014/main" id="{0953DA65-5998-414E-B338-611BD81FC199}"/>
              </a:ext>
            </a:extLst>
          </p:cNvPr>
          <p:cNvSpPr>
            <a:spLocks noGrp="1"/>
          </p:cNvSpPr>
          <p:nvPr>
            <p:ph idx="1"/>
          </p:nvPr>
        </p:nvSpPr>
        <p:spPr/>
        <p:txBody>
          <a:bodyPr/>
          <a:lstStyle/>
          <a:p>
            <a:endParaRPr lang="en-US"/>
          </a:p>
        </p:txBody>
      </p:sp>
      <p:sp>
        <p:nvSpPr>
          <p:cNvPr id="9" name="Rectangle 8">
            <a:extLst>
              <a:ext uri="{FF2B5EF4-FFF2-40B4-BE49-F238E27FC236}">
                <a16:creationId xmlns:a16="http://schemas.microsoft.com/office/drawing/2014/main" id="{163173EF-ABDA-4A15-B49C-B4CFCD273C8C}"/>
              </a:ext>
              <a:ext uri="{C183D7F6-B498-43B3-948B-1728B52AA6E4}">
                <adec:decorative xmlns:adec="http://schemas.microsoft.com/office/drawing/2017/decorative" val="1"/>
              </a:ext>
            </a:extLst>
          </p:cNvPr>
          <p:cNvSpPr/>
          <p:nvPr/>
        </p:nvSpPr>
        <p:spPr>
          <a:xfrm>
            <a:off x="481553" y="3973421"/>
            <a:ext cx="1498788" cy="930924"/>
          </a:xfrm>
          <a:prstGeom prst="rect">
            <a:avLst/>
          </a:prstGeom>
          <a:solidFill>
            <a:srgbClr val="36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Collect and label data</a:t>
            </a:r>
          </a:p>
        </p:txBody>
      </p:sp>
      <p:sp>
        <p:nvSpPr>
          <p:cNvPr id="10" name="Rectangle 9">
            <a:extLst>
              <a:ext uri="{FF2B5EF4-FFF2-40B4-BE49-F238E27FC236}">
                <a16:creationId xmlns:a16="http://schemas.microsoft.com/office/drawing/2014/main" id="{22EABB8C-ED1B-4D0F-98D6-5FC110BFFA8B}"/>
              </a:ext>
              <a:ext uri="{C183D7F6-B498-43B3-948B-1728B52AA6E4}">
                <adec:decorative xmlns:adec="http://schemas.microsoft.com/office/drawing/2017/decorative" val="1"/>
              </a:ext>
            </a:extLst>
          </p:cNvPr>
          <p:cNvSpPr/>
          <p:nvPr/>
        </p:nvSpPr>
        <p:spPr>
          <a:xfrm>
            <a:off x="2455414" y="3973421"/>
            <a:ext cx="1498788" cy="930924"/>
          </a:xfrm>
          <a:prstGeom prst="rect">
            <a:avLst/>
          </a:prstGeom>
          <a:solidFill>
            <a:srgbClr val="36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Evaluate </a:t>
            </a:r>
            <a:br>
              <a:rPr lang="en-US" sz="1600" dirty="0">
                <a:solidFill>
                  <a:schemeClr val="tx1"/>
                </a:solidFill>
                <a:latin typeface="Amazon Ember" panose="02000000000000000000" pitchFamily="2" charset="0"/>
                <a:ea typeface="Amazon Ember" panose="02000000000000000000" pitchFamily="2" charset="0"/>
              </a:rPr>
            </a:br>
            <a:r>
              <a:rPr lang="en-US" sz="1600" dirty="0">
                <a:solidFill>
                  <a:schemeClr val="tx1"/>
                </a:solidFill>
                <a:latin typeface="Amazon Ember" panose="02000000000000000000" pitchFamily="2" charset="0"/>
                <a:ea typeface="Amazon Ember" panose="02000000000000000000" pitchFamily="2" charset="0"/>
              </a:rPr>
              <a:t>data</a:t>
            </a:r>
          </a:p>
        </p:txBody>
      </p:sp>
      <p:sp>
        <p:nvSpPr>
          <p:cNvPr id="11" name="Rectangle 10">
            <a:extLst>
              <a:ext uri="{FF2B5EF4-FFF2-40B4-BE49-F238E27FC236}">
                <a16:creationId xmlns:a16="http://schemas.microsoft.com/office/drawing/2014/main" id="{8D0260B0-71A5-4A1D-9B44-0C8BE35C6E27}"/>
              </a:ex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rgbClr val="36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Feature engineering</a:t>
            </a:r>
          </a:p>
        </p:txBody>
      </p:sp>
      <p:sp>
        <p:nvSpPr>
          <p:cNvPr id="12" name="Rectangle 11">
            <a:extLst>
              <a:ext uri="{FF2B5EF4-FFF2-40B4-BE49-F238E27FC236}">
                <a16:creationId xmlns:a16="http://schemas.microsoft.com/office/drawing/2014/main" id="{D65BB105-8CCB-4869-8770-568426AFDD69}"/>
              </a:ex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rgbClr val="36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Select and </a:t>
            </a:r>
            <a:br>
              <a:rPr lang="en-US" sz="1600" dirty="0">
                <a:solidFill>
                  <a:schemeClr val="tx1"/>
                </a:solidFill>
                <a:latin typeface="Amazon Ember" panose="02000000000000000000" pitchFamily="2" charset="0"/>
                <a:ea typeface="Amazon Ember" panose="02000000000000000000" pitchFamily="2" charset="0"/>
              </a:rPr>
            </a:br>
            <a:r>
              <a:rPr lang="en-US" sz="1600" dirty="0">
                <a:solidFill>
                  <a:schemeClr val="tx1"/>
                </a:solidFill>
                <a:latin typeface="Amazon Ember" panose="02000000000000000000" pitchFamily="2" charset="0"/>
                <a:ea typeface="Amazon Ember" panose="02000000000000000000" pitchFamily="2" charset="0"/>
              </a:rPr>
              <a:t>train model</a:t>
            </a:r>
          </a:p>
        </p:txBody>
      </p:sp>
      <p:sp>
        <p:nvSpPr>
          <p:cNvPr id="13" name="Rectangle 12">
            <a:extLst>
              <a:ext uri="{FF2B5EF4-FFF2-40B4-BE49-F238E27FC236}">
                <a16:creationId xmlns:a16="http://schemas.microsoft.com/office/drawing/2014/main" id="{2F48A492-CB01-41E4-AE66-0A5F1E1776E3}"/>
              </a:ex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rgbClr val="36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Evaluate</a:t>
            </a:r>
            <a:br>
              <a:rPr lang="en-US" sz="1600" dirty="0">
                <a:solidFill>
                  <a:schemeClr val="tx1"/>
                </a:solidFill>
                <a:latin typeface="Amazon Ember" panose="02000000000000000000" pitchFamily="2" charset="0"/>
                <a:ea typeface="Amazon Ember" panose="02000000000000000000" pitchFamily="2" charset="0"/>
              </a:rPr>
            </a:br>
            <a:r>
              <a:rPr lang="en-US" sz="1600" dirty="0">
                <a:solidFill>
                  <a:schemeClr val="tx1"/>
                </a:solidFill>
                <a:latin typeface="Amazon Ember" panose="02000000000000000000" pitchFamily="2" charset="0"/>
                <a:ea typeface="Amazon Ember" panose="02000000000000000000" pitchFamily="2" charset="0"/>
              </a:rPr>
              <a:t>model</a:t>
            </a:r>
          </a:p>
        </p:txBody>
      </p:sp>
      <p:sp>
        <p:nvSpPr>
          <p:cNvPr id="14" name="Rectangle 13">
            <a:extLst>
              <a:ext uri="{FF2B5EF4-FFF2-40B4-BE49-F238E27FC236}">
                <a16:creationId xmlns:a16="http://schemas.microsoft.com/office/drawing/2014/main" id="{C22AB385-0CC7-4F16-82F9-9E111E96DFCD}"/>
              </a:ext>
              <a:ext uri="{C183D7F6-B498-43B3-948B-1728B52AA6E4}">
                <adec:decorative xmlns:adec="http://schemas.microsoft.com/office/drawing/2017/decorative" val="1"/>
              </a:ext>
            </a:extLst>
          </p:cNvPr>
          <p:cNvSpPr/>
          <p:nvPr/>
        </p:nvSpPr>
        <p:spPr>
          <a:xfrm>
            <a:off x="10366805" y="1237727"/>
            <a:ext cx="1498788" cy="930924"/>
          </a:xfrm>
          <a:prstGeom prst="rect">
            <a:avLst/>
          </a:prstGeom>
          <a:solidFill>
            <a:srgbClr val="36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Deploy </a:t>
            </a:r>
            <a:br>
              <a:rPr lang="en-US" sz="1600" dirty="0">
                <a:solidFill>
                  <a:schemeClr val="tx1"/>
                </a:solidFill>
                <a:latin typeface="Amazon Ember" panose="02000000000000000000" pitchFamily="2" charset="0"/>
                <a:ea typeface="Amazon Ember" panose="02000000000000000000" pitchFamily="2" charset="0"/>
              </a:rPr>
            </a:br>
            <a:r>
              <a:rPr lang="en-US" sz="1600" dirty="0">
                <a:solidFill>
                  <a:schemeClr val="tx1"/>
                </a:solidFill>
                <a:latin typeface="Amazon Ember" panose="02000000000000000000" pitchFamily="2" charset="0"/>
                <a:ea typeface="Amazon Ember" panose="02000000000000000000" pitchFamily="2" charset="0"/>
              </a:rPr>
              <a:t>model</a:t>
            </a:r>
          </a:p>
        </p:txBody>
      </p:sp>
      <p:sp>
        <p:nvSpPr>
          <p:cNvPr id="15" name="Rectangle 14">
            <a:extLst>
              <a:ext uri="{FF2B5EF4-FFF2-40B4-BE49-F238E27FC236}">
                <a16:creationId xmlns:a16="http://schemas.microsoft.com/office/drawing/2014/main" id="{62D7EFBE-D37D-4607-92ED-27B71D8259F8}"/>
              </a:ex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rgbClr val="36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Tune </a:t>
            </a:r>
            <a:br>
              <a:rPr lang="en-US" sz="1600" dirty="0">
                <a:solidFill>
                  <a:schemeClr val="tx1"/>
                </a:solidFill>
                <a:latin typeface="Amazon Ember" panose="02000000000000000000" pitchFamily="2" charset="0"/>
                <a:ea typeface="Amazon Ember" panose="02000000000000000000" pitchFamily="2" charset="0"/>
              </a:rPr>
            </a:br>
            <a:r>
              <a:rPr lang="en-US" sz="1600" dirty="0">
                <a:solidFill>
                  <a:schemeClr val="tx1"/>
                </a:solidFill>
                <a:latin typeface="Amazon Ember" panose="02000000000000000000" pitchFamily="2" charset="0"/>
                <a:ea typeface="Amazon Ember" panose="02000000000000000000" pitchFamily="2" charset="0"/>
              </a:rPr>
              <a:t>model</a:t>
            </a:r>
          </a:p>
        </p:txBody>
      </p:sp>
      <p:cxnSp>
        <p:nvCxnSpPr>
          <p:cNvPr id="16" name="Elbow Connector 6">
            <a:extLst>
              <a:ext uri="{FF2B5EF4-FFF2-40B4-BE49-F238E27FC236}">
                <a16:creationId xmlns:a16="http://schemas.microsoft.com/office/drawing/2014/main" id="{F84B5883-6450-4BA3-B6C6-3DC5F5E2426E}"/>
              </a:ext>
              <a:ext uri="{C183D7F6-B498-43B3-948B-1728B52AA6E4}">
                <adec:decorative xmlns:adec="http://schemas.microsoft.com/office/drawing/2017/decorative" val="1"/>
              </a:ext>
            </a:extLst>
          </p:cNvPr>
          <p:cNvCxnSpPr>
            <a:stCxn id="13" idx="0"/>
            <a:endCxn id="15"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Elbow Connector 40">
            <a:extLst>
              <a:ext uri="{FF2B5EF4-FFF2-40B4-BE49-F238E27FC236}">
                <a16:creationId xmlns:a16="http://schemas.microsoft.com/office/drawing/2014/main" id="{11D971A1-6F8E-461E-B9BD-2F2750C08A60}"/>
              </a:ext>
              <a:ext uri="{C183D7F6-B498-43B3-948B-1728B52AA6E4}">
                <adec:decorative xmlns:adec="http://schemas.microsoft.com/office/drawing/2017/decorative" val="1"/>
              </a:ext>
            </a:extLst>
          </p:cNvPr>
          <p:cNvCxnSpPr>
            <a:stCxn id="15" idx="1"/>
            <a:endCxn id="11"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E1DAE90-808F-4EF2-8636-35EBF5E09D56}"/>
              </a:ext>
              <a:ext uri="{C183D7F6-B498-43B3-948B-1728B52AA6E4}">
                <adec:decorative xmlns:adec="http://schemas.microsoft.com/office/drawing/2017/decorative" val="1"/>
              </a:ext>
            </a:extLst>
          </p:cNvPr>
          <p:cNvCxnSpPr>
            <a:stCxn id="9" idx="3"/>
            <a:endCxn id="10"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D964F84-4E05-4C9A-9331-491DEF5B6F61}"/>
              </a:ext>
              <a:ext uri="{C183D7F6-B498-43B3-948B-1728B52AA6E4}">
                <adec:decorative xmlns:adec="http://schemas.microsoft.com/office/drawing/2017/decorative" val="1"/>
              </a:ext>
            </a:extLst>
          </p:cNvPr>
          <p:cNvCxnSpPr>
            <a:stCxn id="10" idx="3"/>
            <a:endCxn id="11"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C8321EC-3143-40AE-9C35-E742D165E1DB}"/>
              </a:ext>
              <a:ext uri="{C183D7F6-B498-43B3-948B-1728B52AA6E4}">
                <adec:decorative xmlns:adec="http://schemas.microsoft.com/office/drawing/2017/decorative" val="1"/>
              </a:ext>
            </a:extLst>
          </p:cNvPr>
          <p:cNvCxnSpPr>
            <a:stCxn id="11" idx="3"/>
            <a:endCxn id="12"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D966613-A803-4B11-AEDB-C32F1035153A}"/>
              </a:ext>
              <a:ext uri="{C183D7F6-B498-43B3-948B-1728B52AA6E4}">
                <adec:decorative xmlns:adec="http://schemas.microsoft.com/office/drawing/2017/decorative" val="1"/>
              </a:ext>
            </a:extLst>
          </p:cNvPr>
          <p:cNvCxnSpPr>
            <a:stCxn id="12" idx="3"/>
            <a:endCxn id="13"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27FEF7-1D0B-418F-903E-9E1EA349C749}"/>
              </a:ext>
              <a:ext uri="{C183D7F6-B498-43B3-948B-1728B52AA6E4}">
                <adec:decorative xmlns:adec="http://schemas.microsoft.com/office/drawing/2017/decorative" val="1"/>
              </a:ext>
            </a:extLst>
          </p:cNvPr>
          <p:cNvCxnSpPr>
            <a:stCxn id="13" idx="3"/>
            <a:endCxn id="33" idx="1"/>
          </p:cNvCxnSpPr>
          <p:nvPr/>
        </p:nvCxnSpPr>
        <p:spPr>
          <a:xfrm>
            <a:off x="9875785" y="4438883"/>
            <a:ext cx="213124" cy="15168"/>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Elbow Connector 67">
            <a:extLst>
              <a:ext uri="{FF2B5EF4-FFF2-40B4-BE49-F238E27FC236}">
                <a16:creationId xmlns:a16="http://schemas.microsoft.com/office/drawing/2014/main" id="{4F19FE99-0F00-4CE0-B241-86FF7C26004C}"/>
              </a:ext>
              <a:ext uri="{C183D7F6-B498-43B3-948B-1728B52AA6E4}">
                <adec:decorative xmlns:adec="http://schemas.microsoft.com/office/drawing/2017/decorative" val="1"/>
              </a:ext>
            </a:extLst>
          </p:cNvPr>
          <p:cNvCxnSpPr>
            <a:stCxn id="14" idx="1"/>
            <a:endCxn id="10" idx="0"/>
          </p:cNvCxnSpPr>
          <p:nvPr/>
        </p:nvCxnSpPr>
        <p:spPr>
          <a:xfrm rot="10800000" flipV="1">
            <a:off x="3204809" y="1703189"/>
            <a:ext cx="7161997" cy="227023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AC271AF-7671-4D22-AF7F-73FAE02D0CE1}"/>
              </a:ext>
            </a:extLst>
          </p:cNvPr>
          <p:cNvSpPr txBox="1"/>
          <p:nvPr/>
        </p:nvSpPr>
        <p:spPr>
          <a:xfrm>
            <a:off x="3204809" y="1409468"/>
            <a:ext cx="7060400"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New data or retraining</a:t>
            </a:r>
          </a:p>
        </p:txBody>
      </p:sp>
      <p:cxnSp>
        <p:nvCxnSpPr>
          <p:cNvPr id="25" name="Straight Arrow Connector 24">
            <a:extLst>
              <a:ext uri="{FF2B5EF4-FFF2-40B4-BE49-F238E27FC236}">
                <a16:creationId xmlns:a16="http://schemas.microsoft.com/office/drawing/2014/main" id="{22815010-D15E-46E5-BB4C-691732F1887B}"/>
              </a:ext>
              <a:ext uri="{C183D7F6-B498-43B3-948B-1728B52AA6E4}">
                <adec:decorative xmlns:adec="http://schemas.microsoft.com/office/drawing/2017/decorative" val="1"/>
              </a:ext>
            </a:extLst>
          </p:cNvPr>
          <p:cNvCxnSpPr>
            <a:stCxn id="15" idx="2"/>
            <a:endCxn id="12"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B50F9BD-051C-4AB4-87FF-4A0A3DE20987}"/>
              </a:ext>
              <a:ext uri="{C183D7F6-B498-43B3-948B-1728B52AA6E4}">
                <adec:decorative xmlns:adec="http://schemas.microsoft.com/office/drawing/2017/decorative" val="1"/>
              </a:ext>
            </a:extLst>
          </p:cNvPr>
          <p:cNvSpPr/>
          <p:nvPr/>
        </p:nvSpPr>
        <p:spPr>
          <a:xfrm>
            <a:off x="481553" y="2560431"/>
            <a:ext cx="1498788" cy="930924"/>
          </a:xfrm>
          <a:prstGeom prst="rect">
            <a:avLst/>
          </a:prstGeom>
          <a:solidFill>
            <a:srgbClr val="36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Problem</a:t>
            </a:r>
            <a:r>
              <a:rPr lang="en-US" sz="1600" dirty="0">
                <a:latin typeface="Amazon Ember" panose="02000000000000000000" pitchFamily="2" charset="0"/>
                <a:ea typeface="Amazon Ember" panose="02000000000000000000" pitchFamily="2" charset="0"/>
              </a:rPr>
              <a:t> </a:t>
            </a:r>
            <a:r>
              <a:rPr lang="en-US" sz="1600" dirty="0">
                <a:solidFill>
                  <a:schemeClr val="tx1"/>
                </a:solidFill>
                <a:latin typeface="Amazon Ember" panose="02000000000000000000" pitchFamily="2" charset="0"/>
                <a:ea typeface="Amazon Ember" panose="02000000000000000000" pitchFamily="2" charset="0"/>
              </a:rPr>
              <a:t>formulation</a:t>
            </a:r>
          </a:p>
        </p:txBody>
      </p:sp>
      <p:sp>
        <p:nvSpPr>
          <p:cNvPr id="27" name="TextBox 26">
            <a:extLst>
              <a:ext uri="{FF2B5EF4-FFF2-40B4-BE49-F238E27FC236}">
                <a16:creationId xmlns:a16="http://schemas.microsoft.com/office/drawing/2014/main" id="{5695BFF8-9975-497C-99C0-A9557D2D695C}"/>
              </a:ext>
            </a:extLst>
          </p:cNvPr>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Business problem</a:t>
            </a:r>
          </a:p>
        </p:txBody>
      </p:sp>
      <p:cxnSp>
        <p:nvCxnSpPr>
          <p:cNvPr id="28" name="Straight Arrow Connector 27">
            <a:extLst>
              <a:ext uri="{FF2B5EF4-FFF2-40B4-BE49-F238E27FC236}">
                <a16:creationId xmlns:a16="http://schemas.microsoft.com/office/drawing/2014/main" id="{18448565-EF23-4A9E-BF2E-9C0D042ABEF4}"/>
              </a:ext>
              <a:ext uri="{C183D7F6-B498-43B3-948B-1728B52AA6E4}">
                <adec:decorative xmlns:adec="http://schemas.microsoft.com/office/drawing/2017/decorative" val="1"/>
              </a:ext>
            </a:extLst>
          </p:cNvPr>
          <p:cNvCxnSpPr>
            <a:stCxn id="26" idx="2"/>
            <a:endCxn id="9"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E58179-D721-4E34-A3F9-27D7328E7F16}"/>
              </a:ext>
              <a:ext uri="{C183D7F6-B498-43B3-948B-1728B52AA6E4}">
                <adec:decorative xmlns:adec="http://schemas.microsoft.com/office/drawing/2017/decorative" val="1"/>
              </a:ext>
            </a:extLst>
          </p:cNvPr>
          <p:cNvCxnSpPr>
            <a:stCxn id="27" idx="2"/>
            <a:endCxn id="26"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0651847-FBEA-4655-8BF9-B7BB9CF93B34}"/>
              </a:ext>
              <a:ext uri="{C183D7F6-B498-43B3-948B-1728B52AA6E4}">
                <adec:decorative xmlns:adec="http://schemas.microsoft.com/office/drawing/2017/decorative" val="1"/>
              </a:ext>
            </a:extLst>
          </p:cNvPr>
          <p:cNvCxnSpPr>
            <a:stCxn id="33" idx="0"/>
            <a:endCxn id="14" idx="2"/>
          </p:cNvCxnSpPr>
          <p:nvPr/>
        </p:nvCxnSpPr>
        <p:spPr>
          <a:xfrm flipV="1">
            <a:off x="11103695" y="2168651"/>
            <a:ext cx="12504" cy="160549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F12B08-C066-4ABB-9719-4CAC63FD2522}"/>
              </a:ext>
            </a:extLst>
          </p:cNvPr>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Yes</a:t>
            </a:r>
          </a:p>
        </p:txBody>
      </p:sp>
      <p:cxnSp>
        <p:nvCxnSpPr>
          <p:cNvPr id="32" name="Elbow Connector 145">
            <a:extLst>
              <a:ext uri="{FF2B5EF4-FFF2-40B4-BE49-F238E27FC236}">
                <a16:creationId xmlns:a16="http://schemas.microsoft.com/office/drawing/2014/main" id="{5A064DB7-0EBD-4C33-A1FF-C6D48312261E}"/>
              </a:ext>
              <a:ext uri="{C183D7F6-B498-43B3-948B-1728B52AA6E4}">
                <adec:decorative xmlns:adec="http://schemas.microsoft.com/office/drawing/2017/decorative" val="1"/>
              </a:ext>
            </a:extLst>
          </p:cNvPr>
          <p:cNvCxnSpPr>
            <a:stCxn id="33" idx="2"/>
            <a:endCxn id="9" idx="2"/>
          </p:cNvCxnSpPr>
          <p:nvPr/>
        </p:nvCxnSpPr>
        <p:spPr>
          <a:xfrm rot="5400000" flipH="1">
            <a:off x="6052515" y="82777"/>
            <a:ext cx="229612" cy="9872748"/>
          </a:xfrm>
          <a:prstGeom prst="bentConnector3">
            <a:avLst>
              <a:gd name="adj1" fmla="val -99559"/>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Flowchart: Decision 32">
            <a:extLst>
              <a:ext uri="{FF2B5EF4-FFF2-40B4-BE49-F238E27FC236}">
                <a16:creationId xmlns:a16="http://schemas.microsoft.com/office/drawing/2014/main" id="{5BADE87C-FFA9-49F5-B354-3BA7A710A120}"/>
              </a:ext>
              <a:ext uri="{C183D7F6-B498-43B3-948B-1728B52AA6E4}">
                <adec:decorative xmlns:adec="http://schemas.microsoft.com/office/drawing/2017/decorative" val="1"/>
              </a:ext>
            </a:extLst>
          </p:cNvPr>
          <p:cNvSpPr/>
          <p:nvPr/>
        </p:nvSpPr>
        <p:spPr>
          <a:xfrm>
            <a:off x="10088909" y="3774144"/>
            <a:ext cx="2029572" cy="1359813"/>
          </a:xfrm>
          <a:prstGeom prst="flowChartDecision">
            <a:avLst/>
          </a:prstGeom>
          <a:solidFill>
            <a:srgbClr val="36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Meets business goal?</a:t>
            </a:r>
          </a:p>
        </p:txBody>
      </p:sp>
      <p:cxnSp>
        <p:nvCxnSpPr>
          <p:cNvPr id="34" name="Elbow Connector 158">
            <a:extLst>
              <a:ext uri="{FF2B5EF4-FFF2-40B4-BE49-F238E27FC236}">
                <a16:creationId xmlns:a16="http://schemas.microsoft.com/office/drawing/2014/main" id="{7FD2B5DD-4471-4C28-AB66-60862723BDC5}"/>
              </a:ext>
              <a:ext uri="{C183D7F6-B498-43B3-948B-1728B52AA6E4}">
                <adec:decorative xmlns:adec="http://schemas.microsoft.com/office/drawing/2017/decorative" val="1"/>
              </a:ext>
            </a:extLst>
          </p:cNvPr>
          <p:cNvCxnSpPr>
            <a:stCxn id="33" idx="2"/>
            <a:endCxn id="11" idx="2"/>
          </p:cNvCxnSpPr>
          <p:nvPr/>
        </p:nvCxnSpPr>
        <p:spPr>
          <a:xfrm rot="5400000" flipH="1">
            <a:off x="8026376" y="2056638"/>
            <a:ext cx="229612" cy="5925026"/>
          </a:xfrm>
          <a:prstGeom prst="bentConnector3">
            <a:avLst>
              <a:gd name="adj1" fmla="val -99559"/>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482ABF8-D2E2-4528-A857-CB47BFC1AB2E}"/>
              </a:ext>
            </a:extLst>
          </p:cNvPr>
          <p:cNvSpPr txBox="1"/>
          <p:nvPr/>
        </p:nvSpPr>
        <p:spPr>
          <a:xfrm>
            <a:off x="10551944" y="5070833"/>
            <a:ext cx="630957"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No</a:t>
            </a:r>
          </a:p>
        </p:txBody>
      </p:sp>
      <p:sp>
        <p:nvSpPr>
          <p:cNvPr id="102" name="Title 1">
            <a:extLst>
              <a:ext uri="{FF2B5EF4-FFF2-40B4-BE49-F238E27FC236}">
                <a16:creationId xmlns:a16="http://schemas.microsoft.com/office/drawing/2014/main" id="{087E9EF3-98A2-4FEE-B33E-89E9B7ABF892}"/>
              </a:ext>
              <a:ext uri="{C183D7F6-B498-43B3-948B-1728B52AA6E4}">
                <adec:decorative xmlns:adec="http://schemas.microsoft.com/office/drawing/2017/decorative" val="0"/>
              </a:ext>
            </a:extLst>
          </p:cNvPr>
          <p:cNvSpPr txBox="1">
            <a:spLocks/>
          </p:cNvSpPr>
          <p:nvPr/>
        </p:nvSpPr>
        <p:spPr>
          <a:xfrm>
            <a:off x="419100" y="365125"/>
            <a:ext cx="9034272" cy="4741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Natural language processing flow</a:t>
            </a:r>
          </a:p>
        </p:txBody>
      </p:sp>
      <p:grpSp>
        <p:nvGrpSpPr>
          <p:cNvPr id="2" name="Group 1">
            <a:extLst>
              <a:ext uri="{C183D7F6-B498-43B3-948B-1728B52AA6E4}">
                <adec:decorative xmlns:adec="http://schemas.microsoft.com/office/drawing/2017/decorative" val="1"/>
              </a:ext>
            </a:extLst>
          </p:cNvPr>
          <p:cNvGrpSpPr/>
          <p:nvPr/>
        </p:nvGrpSpPr>
        <p:grpSpPr>
          <a:xfrm>
            <a:off x="116631" y="3799856"/>
            <a:ext cx="2178238" cy="1672655"/>
            <a:chOff x="182877" y="3799856"/>
            <a:chExt cx="2178238" cy="1672655"/>
          </a:xfrm>
        </p:grpSpPr>
        <p:sp>
          <p:nvSpPr>
            <p:cNvPr id="105" name="Rectangle 104">
              <a:extLst>
                <a:ext uri="{FF2B5EF4-FFF2-40B4-BE49-F238E27FC236}">
                  <a16:creationId xmlns:a16="http://schemas.microsoft.com/office/drawing/2014/main" id="{A4FAE9D9-39E0-4BE1-A706-E582FB3D106F}"/>
                </a:ext>
                <a:ext uri="{C183D7F6-B498-43B3-948B-1728B52AA6E4}">
                  <adec:decorative xmlns:adec="http://schemas.microsoft.com/office/drawing/2017/decorative" val="1"/>
                </a:ext>
              </a:extLst>
            </p:cNvPr>
            <p:cNvSpPr/>
            <p:nvPr/>
          </p:nvSpPr>
          <p:spPr>
            <a:xfrm>
              <a:off x="272175" y="3799856"/>
              <a:ext cx="1999643" cy="167265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106" name="TextBox 105">
              <a:extLst>
                <a:ext uri="{FF2B5EF4-FFF2-40B4-BE49-F238E27FC236}">
                  <a16:creationId xmlns:a16="http://schemas.microsoft.com/office/drawing/2014/main" id="{AF08BD16-4372-43C0-8623-6BD640B3C553}"/>
                </a:ext>
              </a:extLst>
            </p:cNvPr>
            <p:cNvSpPr txBox="1"/>
            <p:nvPr/>
          </p:nvSpPr>
          <p:spPr>
            <a:xfrm>
              <a:off x="182877" y="4982101"/>
              <a:ext cx="2178238" cy="369332"/>
            </a:xfrm>
            <a:prstGeom prst="rect">
              <a:avLst/>
            </a:prstGeom>
            <a:noFill/>
          </p:spPr>
          <p:txBody>
            <a:bodyPr wrap="square" rtlCol="0">
              <a:spAutoFit/>
            </a:bodyPr>
            <a:lstStyle/>
            <a:p>
              <a:pPr algn="ctr"/>
              <a:r>
                <a:rPr lang="en-US" dirty="0">
                  <a:solidFill>
                    <a:srgbClr val="FF0000"/>
                  </a:solidFill>
                  <a:latin typeface="Amazon Ember" panose="02000000000000000000" pitchFamily="2" charset="0"/>
                  <a:ea typeface="Amazon Ember" panose="02000000000000000000" pitchFamily="2" charset="0"/>
                  <a:cs typeface="Amazon Ember Light" panose="020B0403020204020204" pitchFamily="34" charset="0"/>
                </a:rPr>
                <a:t>Preprocess text </a:t>
              </a:r>
            </a:p>
          </p:txBody>
        </p:sp>
      </p:grpSp>
      <p:grpSp>
        <p:nvGrpSpPr>
          <p:cNvPr id="3" name="Group 2">
            <a:extLst>
              <a:ext uri="{C183D7F6-B498-43B3-948B-1728B52AA6E4}">
                <adec:decorative xmlns:adec="http://schemas.microsoft.com/office/drawing/2017/decorative" val="1"/>
              </a:ext>
            </a:extLst>
          </p:cNvPr>
          <p:cNvGrpSpPr/>
          <p:nvPr/>
        </p:nvGrpSpPr>
        <p:grpSpPr>
          <a:xfrm>
            <a:off x="2302236" y="3799857"/>
            <a:ext cx="3839590" cy="1672654"/>
            <a:chOff x="2302236" y="3799857"/>
            <a:chExt cx="3839590" cy="1672654"/>
          </a:xfrm>
        </p:grpSpPr>
        <p:sp>
          <p:nvSpPr>
            <p:cNvPr id="107" name="Rectangle 106">
              <a:extLst>
                <a:ext uri="{FF2B5EF4-FFF2-40B4-BE49-F238E27FC236}">
                  <a16:creationId xmlns:a16="http://schemas.microsoft.com/office/drawing/2014/main" id="{DAA632C7-6C39-44FC-B967-A13EDC9456F3}"/>
                </a:ext>
                <a:ext uri="{C183D7F6-B498-43B3-948B-1728B52AA6E4}">
                  <adec:decorative xmlns:adec="http://schemas.microsoft.com/office/drawing/2017/decorative" val="1"/>
                </a:ext>
              </a:extLst>
            </p:cNvPr>
            <p:cNvSpPr/>
            <p:nvPr/>
          </p:nvSpPr>
          <p:spPr>
            <a:xfrm>
              <a:off x="2367866" y="3799857"/>
              <a:ext cx="3708330" cy="167265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109" name="TextBox 108">
              <a:extLst>
                <a:ext uri="{FF2B5EF4-FFF2-40B4-BE49-F238E27FC236}">
                  <a16:creationId xmlns:a16="http://schemas.microsoft.com/office/drawing/2014/main" id="{4D432795-C513-44DB-896E-8E45DECFDBD5}"/>
                </a:ext>
              </a:extLst>
            </p:cNvPr>
            <p:cNvSpPr txBox="1"/>
            <p:nvPr/>
          </p:nvSpPr>
          <p:spPr>
            <a:xfrm>
              <a:off x="2302236" y="4978329"/>
              <a:ext cx="3839590" cy="369332"/>
            </a:xfrm>
            <a:prstGeom prst="rect">
              <a:avLst/>
            </a:prstGeom>
            <a:noFill/>
          </p:spPr>
          <p:txBody>
            <a:bodyPr wrap="square" rtlCol="0">
              <a:spAutoFit/>
            </a:bodyPr>
            <a:lstStyle/>
            <a:p>
              <a:pPr algn="ctr"/>
              <a:r>
                <a:rPr lang="en-US" dirty="0">
                  <a:solidFill>
                    <a:srgbClr val="FF0000"/>
                  </a:solidFill>
                  <a:latin typeface="Amazon Ember" panose="02000000000000000000" pitchFamily="2" charset="0"/>
                  <a:ea typeface="Amazon Ember" panose="02000000000000000000" pitchFamily="2" charset="0"/>
                  <a:cs typeface="Amazon Ember Light" panose="020B0403020204020204" pitchFamily="34" charset="0"/>
                </a:rPr>
                <a:t>Create tokens and analyze text</a:t>
              </a:r>
            </a:p>
          </p:txBody>
        </p:sp>
      </p:grpSp>
      <p:sp>
        <p:nvSpPr>
          <p:cNvPr id="111" name="Rectangle 110">
            <a:extLst>
              <a:ext uri="{FF2B5EF4-FFF2-40B4-BE49-F238E27FC236}">
                <a16:creationId xmlns:a16="http://schemas.microsoft.com/office/drawing/2014/main" id="{8AA357D4-A7A0-4CE7-AE53-B2CF8079A8B0}"/>
              </a:ext>
              <a:ext uri="{C183D7F6-B498-43B3-948B-1728B52AA6E4}">
                <adec:decorative xmlns:adec="http://schemas.microsoft.com/office/drawing/2017/decorative" val="1"/>
              </a:ext>
            </a:extLst>
          </p:cNvPr>
          <p:cNvSpPr/>
          <p:nvPr/>
        </p:nvSpPr>
        <p:spPr>
          <a:xfrm>
            <a:off x="6234608" y="2364541"/>
            <a:ext cx="3685773" cy="310797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112" name="TextBox 111">
            <a:extLst>
              <a:ext uri="{FF2B5EF4-FFF2-40B4-BE49-F238E27FC236}">
                <a16:creationId xmlns:a16="http://schemas.microsoft.com/office/drawing/2014/main" id="{403C191E-5DCC-4896-A065-DF6B18B8CE4D}"/>
              </a:ext>
            </a:extLst>
          </p:cNvPr>
          <p:cNvSpPr txBox="1"/>
          <p:nvPr/>
        </p:nvSpPr>
        <p:spPr>
          <a:xfrm>
            <a:off x="7192726" y="4976932"/>
            <a:ext cx="1893467" cy="369332"/>
          </a:xfrm>
          <a:prstGeom prst="rect">
            <a:avLst/>
          </a:prstGeom>
          <a:noFill/>
        </p:spPr>
        <p:txBody>
          <a:bodyPr wrap="none" rtlCol="0">
            <a:spAutoFit/>
          </a:bodyPr>
          <a:lstStyle/>
          <a:p>
            <a:r>
              <a:rPr lang="en-US" dirty="0">
                <a:solidFill>
                  <a:srgbClr val="FF0000"/>
                </a:solidFill>
                <a:latin typeface="Amazon Ember" panose="02000000000000000000" pitchFamily="2" charset="0"/>
                <a:ea typeface="Amazon Ember" panose="02000000000000000000" pitchFamily="2" charset="0"/>
                <a:cs typeface="Amazon Ember Light" panose="020B0403020204020204" pitchFamily="34" charset="0"/>
              </a:rPr>
              <a:t>Extract meaning</a:t>
            </a:r>
          </a:p>
        </p:txBody>
      </p:sp>
      <p:sp>
        <p:nvSpPr>
          <p:cNvPr id="4" name="Footer Placeholder 3">
            <a:extLst>
              <a:ext uri="{FF2B5EF4-FFF2-40B4-BE49-F238E27FC236}">
                <a16:creationId xmlns:a16="http://schemas.microsoft.com/office/drawing/2014/main" id="{5309EA03-4F2B-49BD-B453-BCBFEBD8E3B8}"/>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5C24DD46-E417-4188-BE8B-F2A0F16464BB}"/>
              </a:ext>
            </a:extLst>
          </p:cNvPr>
          <p:cNvSpPr>
            <a:spLocks noGrp="1"/>
          </p:cNvSpPr>
          <p:nvPr>
            <p:ph type="sldNum" sz="quarter" idx="12"/>
          </p:nvPr>
        </p:nvSpPr>
        <p:spPr/>
        <p:txBody>
          <a:bodyPr/>
          <a:lstStyle/>
          <a:p>
            <a:fld id="{B6A95138-A96E-2F42-A959-2EFD44FE4AB7}" type="slidenum">
              <a:rPr lang="en-US" smtClean="0"/>
              <a:pPr/>
              <a:t>9</a:t>
            </a:fld>
            <a:endParaRPr lang="en-US" dirty="0"/>
          </a:p>
        </p:txBody>
      </p:sp>
    </p:spTree>
    <p:custDataLst>
      <p:tags r:id="rId1"/>
    </p:custDataLst>
    <p:extLst>
      <p:ext uri="{BB962C8B-B14F-4D97-AF65-F5344CB8AC3E}">
        <p14:creationId xmlns:p14="http://schemas.microsoft.com/office/powerpoint/2010/main" val="27058887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3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PPTX-Module-Template-2021-01-28.pptx" id="{D1E65016-86D4-42D6-9346-EF27920AFDFE}" vid="{22637D2E-DEA8-49C8-83A1-F4EB207F3D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Academy-PPTX-Module-Template-2021-01-28</Template>
  <TotalTime>1</TotalTime>
  <Words>5156</Words>
  <Application>Microsoft Office PowerPoint</Application>
  <PresentationFormat>Widescreen</PresentationFormat>
  <Paragraphs>469</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Amazon Ember</vt:lpstr>
      <vt:lpstr>Amazon Ember Light</vt:lpstr>
      <vt:lpstr>Arial</vt:lpstr>
      <vt:lpstr>Calibri</vt:lpstr>
      <vt:lpstr>Lucida Console</vt:lpstr>
      <vt:lpstr>Office Theme</vt:lpstr>
      <vt:lpstr>Module 6: Introducing Natural Language Processing</vt:lpstr>
      <vt:lpstr>Module overview</vt:lpstr>
      <vt:lpstr>Module objectives</vt:lpstr>
      <vt:lpstr>Section 1: Overview of natural language processing</vt:lpstr>
      <vt:lpstr>Natural language processing (NLP) </vt:lpstr>
      <vt:lpstr>What is NLP?</vt:lpstr>
      <vt:lpstr>NLP challenges</vt:lpstr>
      <vt:lpstr>Natural language processing use cases</vt:lpstr>
      <vt:lpstr>PowerPoint Presentation</vt:lpstr>
      <vt:lpstr>Preprocessing text</vt:lpstr>
      <vt:lpstr>Creating tokens and feature engineering</vt:lpstr>
      <vt:lpstr>Example NLP model: Bag of words</vt:lpstr>
      <vt:lpstr>Text analysis categories</vt:lpstr>
      <vt:lpstr>Capture context</vt:lpstr>
      <vt:lpstr>Derive meaning by entity extraction</vt:lpstr>
      <vt:lpstr>Section 1 key takeaways</vt:lpstr>
      <vt:lpstr>Section 2: Natural language processing managed services</vt:lpstr>
      <vt:lpstr>Amazon Transcribe</vt:lpstr>
      <vt:lpstr>Amazon Transcribe use cases</vt:lpstr>
      <vt:lpstr>Amazon Polly</vt:lpstr>
      <vt:lpstr>Amazon Polly use cases</vt:lpstr>
      <vt:lpstr>Demonstration: Introducing Amazon Polly</vt:lpstr>
      <vt:lpstr>Amazon Translate</vt:lpstr>
      <vt:lpstr>Amazon Translate use cases</vt:lpstr>
      <vt:lpstr>Demonstration: Introducing Amazon Translate</vt:lpstr>
      <vt:lpstr>Amazon Comprehend</vt:lpstr>
      <vt:lpstr>Amazon Comprehend use cases</vt:lpstr>
      <vt:lpstr>Demonstration: Introducing Amazon Comprehend</vt:lpstr>
      <vt:lpstr>Amazon Lex</vt:lpstr>
      <vt:lpstr>Amazon Lex use cases</vt:lpstr>
      <vt:lpstr>Section 2 key takeaways</vt:lpstr>
      <vt:lpstr>Module 6 – Guided Lab:  Creating a Bot to Schedule Appointments</vt:lpstr>
      <vt:lpstr>Module wrap-up</vt:lpstr>
      <vt:lpstr>Module summary</vt:lpstr>
      <vt:lpstr>Complete the knowledge check</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6: Introducing Natural Language Processing</dc:title>
  <dc:creator>Freeman, Charles</dc:creator>
  <cp:keywords>v1.0</cp:keywords>
  <cp:lastModifiedBy>Freeman, Charles</cp:lastModifiedBy>
  <cp:revision>1</cp:revision>
  <cp:lastPrinted>2018-12-10T23:37:28Z</cp:lastPrinted>
  <dcterms:created xsi:type="dcterms:W3CDTF">2021-06-21T14:55:33Z</dcterms:created>
  <dcterms:modified xsi:type="dcterms:W3CDTF">2021-06-21T14:57:19Z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